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4" r:id="rId4"/>
  </p:sldMasterIdLst>
  <p:notesMasterIdLst>
    <p:notesMasterId r:id="rId20"/>
  </p:notesMasterIdLst>
  <p:handoutMasterIdLst>
    <p:handoutMasterId r:id="rId21"/>
  </p:handoutMasterIdLst>
  <p:sldIdLst>
    <p:sldId id="295" r:id="rId5"/>
    <p:sldId id="296" r:id="rId6"/>
    <p:sldId id="282" r:id="rId7"/>
    <p:sldId id="285" r:id="rId8"/>
    <p:sldId id="297" r:id="rId9"/>
    <p:sldId id="286" r:id="rId10"/>
    <p:sldId id="298" r:id="rId11"/>
    <p:sldId id="294" r:id="rId12"/>
    <p:sldId id="300" r:id="rId13"/>
    <p:sldId id="299" r:id="rId14"/>
    <p:sldId id="303" r:id="rId15"/>
    <p:sldId id="260" r:id="rId16"/>
    <p:sldId id="304" r:id="rId17"/>
    <p:sldId id="305" r:id="rId18"/>
    <p:sldId id="26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293" autoAdjust="0"/>
  </p:normalViewPr>
  <p:slideViewPr>
    <p:cSldViewPr snapToGrid="0">
      <p:cViewPr>
        <p:scale>
          <a:sx n="50" d="100"/>
          <a:sy n="50" d="100"/>
        </p:scale>
        <p:origin x="1284" y="204"/>
      </p:cViewPr>
      <p:guideLst/>
    </p:cSldViewPr>
  </p:slideViewPr>
  <p:outlineViewPr>
    <p:cViewPr>
      <p:scale>
        <a:sx n="33" d="100"/>
        <a:sy n="33" d="100"/>
      </p:scale>
      <p:origin x="0" y="-4896"/>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A81869F-F6FC-6A0D-CE07-6B540E550E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BA6B6C1-6185-79F5-23C8-927538634E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341E86C-C6B4-424D-8295-67D3386172F0}" type="datetimeFigureOut">
              <a:rPr lang="en-US" smtClean="0"/>
              <a:t>9/28/2024</a:t>
            </a:fld>
            <a:endParaRPr lang="en-US" dirty="0"/>
          </a:p>
        </p:txBody>
      </p:sp>
      <p:sp>
        <p:nvSpPr>
          <p:cNvPr id="4" name="Footer Placeholder 3">
            <a:extLst>
              <a:ext uri="{FF2B5EF4-FFF2-40B4-BE49-F238E27FC236}">
                <a16:creationId xmlns:a16="http://schemas.microsoft.com/office/drawing/2014/main" id="{D875153B-EAEA-CF1E-30D7-16C2E64586B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B72AFB7-47EE-893B-5887-BDC37DCA5F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F94707-CAF6-40B0-A7EA-C5F3C63CBD6B}" type="slidenum">
              <a:rPr lang="en-US" smtClean="0"/>
              <a:t>‹#›</a:t>
            </a:fld>
            <a:endParaRPr lang="en-US" dirty="0"/>
          </a:p>
        </p:txBody>
      </p:sp>
    </p:spTree>
    <p:extLst>
      <p:ext uri="{BB962C8B-B14F-4D97-AF65-F5344CB8AC3E}">
        <p14:creationId xmlns:p14="http://schemas.microsoft.com/office/powerpoint/2010/main" val="4033411212"/>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9/28/2024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a:t>
            </a:fld>
            <a:endParaRPr lang="en-US" dirty="0"/>
          </a:p>
        </p:txBody>
      </p:sp>
    </p:spTree>
    <p:extLst>
      <p:ext uri="{BB962C8B-B14F-4D97-AF65-F5344CB8AC3E}">
        <p14:creationId xmlns:p14="http://schemas.microsoft.com/office/powerpoint/2010/main" val="2451777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10</a:t>
            </a:fld>
            <a:endParaRPr lang="en-US" dirty="0"/>
          </a:p>
        </p:txBody>
      </p:sp>
    </p:spTree>
    <p:extLst>
      <p:ext uri="{BB962C8B-B14F-4D97-AF65-F5344CB8AC3E}">
        <p14:creationId xmlns:p14="http://schemas.microsoft.com/office/powerpoint/2010/main" val="2279267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11</a:t>
            </a:fld>
            <a:endParaRPr lang="en-US" dirty="0"/>
          </a:p>
        </p:txBody>
      </p:sp>
    </p:spTree>
    <p:extLst>
      <p:ext uri="{BB962C8B-B14F-4D97-AF65-F5344CB8AC3E}">
        <p14:creationId xmlns:p14="http://schemas.microsoft.com/office/powerpoint/2010/main" val="4001584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12</a:t>
            </a:fld>
            <a:endParaRPr lang="en-US" dirty="0"/>
          </a:p>
        </p:txBody>
      </p:sp>
    </p:spTree>
    <p:extLst>
      <p:ext uri="{BB962C8B-B14F-4D97-AF65-F5344CB8AC3E}">
        <p14:creationId xmlns:p14="http://schemas.microsoft.com/office/powerpoint/2010/main" val="3970393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15</a:t>
            </a:fld>
            <a:endParaRPr lang="en-US" dirty="0"/>
          </a:p>
        </p:txBody>
      </p:sp>
    </p:spTree>
    <p:extLst>
      <p:ext uri="{BB962C8B-B14F-4D97-AF65-F5344CB8AC3E}">
        <p14:creationId xmlns:p14="http://schemas.microsoft.com/office/powerpoint/2010/main" val="803951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2</a:t>
            </a:fld>
            <a:endParaRPr lang="en-US" dirty="0"/>
          </a:p>
        </p:txBody>
      </p:sp>
    </p:spTree>
    <p:extLst>
      <p:ext uri="{BB962C8B-B14F-4D97-AF65-F5344CB8AC3E}">
        <p14:creationId xmlns:p14="http://schemas.microsoft.com/office/powerpoint/2010/main" val="303961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3</a:t>
            </a:fld>
            <a:endParaRPr lang="en-US" dirty="0"/>
          </a:p>
        </p:txBody>
      </p:sp>
    </p:spTree>
    <p:extLst>
      <p:ext uri="{BB962C8B-B14F-4D97-AF65-F5344CB8AC3E}">
        <p14:creationId xmlns:p14="http://schemas.microsoft.com/office/powerpoint/2010/main" val="2746375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4</a:t>
            </a:fld>
            <a:endParaRPr lang="en-US" dirty="0"/>
          </a:p>
        </p:txBody>
      </p:sp>
    </p:spTree>
    <p:extLst>
      <p:ext uri="{BB962C8B-B14F-4D97-AF65-F5344CB8AC3E}">
        <p14:creationId xmlns:p14="http://schemas.microsoft.com/office/powerpoint/2010/main" val="1487654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5</a:t>
            </a:fld>
            <a:endParaRPr lang="en-US" dirty="0"/>
          </a:p>
        </p:txBody>
      </p:sp>
    </p:spTree>
    <p:extLst>
      <p:ext uri="{BB962C8B-B14F-4D97-AF65-F5344CB8AC3E}">
        <p14:creationId xmlns:p14="http://schemas.microsoft.com/office/powerpoint/2010/main" val="1184177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6</a:t>
            </a:fld>
            <a:endParaRPr lang="en-US" dirty="0"/>
          </a:p>
        </p:txBody>
      </p:sp>
    </p:spTree>
    <p:extLst>
      <p:ext uri="{BB962C8B-B14F-4D97-AF65-F5344CB8AC3E}">
        <p14:creationId xmlns:p14="http://schemas.microsoft.com/office/powerpoint/2010/main" val="3168907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7</a:t>
            </a:fld>
            <a:endParaRPr lang="en-US" dirty="0"/>
          </a:p>
        </p:txBody>
      </p:sp>
    </p:spTree>
    <p:extLst>
      <p:ext uri="{BB962C8B-B14F-4D97-AF65-F5344CB8AC3E}">
        <p14:creationId xmlns:p14="http://schemas.microsoft.com/office/powerpoint/2010/main" val="20051488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8</a:t>
            </a:fld>
            <a:endParaRPr lang="en-US" dirty="0"/>
          </a:p>
        </p:txBody>
      </p:sp>
    </p:spTree>
    <p:extLst>
      <p:ext uri="{BB962C8B-B14F-4D97-AF65-F5344CB8AC3E}">
        <p14:creationId xmlns:p14="http://schemas.microsoft.com/office/powerpoint/2010/main" val="2438960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842455A-0D23-4EAB-9AF9-2CC2B3066B0A}" type="slidenum">
              <a:rPr lang="en-US" smtClean="0"/>
              <a:t>9</a:t>
            </a:fld>
            <a:endParaRPr lang="en-US" dirty="0"/>
          </a:p>
        </p:txBody>
      </p:sp>
    </p:spTree>
    <p:extLst>
      <p:ext uri="{BB962C8B-B14F-4D97-AF65-F5344CB8AC3E}">
        <p14:creationId xmlns:p14="http://schemas.microsoft.com/office/powerpoint/2010/main" val="42480997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263674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1989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54591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548640" anchor="b" anchorCtr="0">
            <a:noAutofit/>
          </a:bodyPr>
          <a:lstStyle>
            <a:lvl1pPr>
              <a:defRPr/>
            </a:lvl1pPr>
          </a:lstStyle>
          <a:p>
            <a:r>
              <a:rPr lang="en-US" sz="5400" dirty="0">
                <a:solidFill>
                  <a:schemeClr val="tx1"/>
                </a:solidFill>
              </a:rPr>
              <a:t>Click to add title</a:t>
            </a:r>
          </a:p>
        </p:txBody>
      </p:sp>
    </p:spTree>
    <p:extLst>
      <p:ext uri="{BB962C8B-B14F-4D97-AF65-F5344CB8AC3E}">
        <p14:creationId xmlns:p14="http://schemas.microsoft.com/office/powerpoint/2010/main" val="678344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08201"/>
            <a:ext cx="10058399" cy="3760891"/>
          </a:xfrm>
        </p:spPr>
        <p:txBody>
          <a:bodyPr lIns="91440">
            <a:normAutofit/>
          </a:bodyPr>
          <a:lstStyle>
            <a:lvl1pPr marL="347472" indent="-347472">
              <a:spcBef>
                <a:spcPts val="1200"/>
              </a:spcBef>
              <a:spcAft>
                <a:spcPts val="200"/>
              </a:spcAft>
              <a:buFont typeface="Arial" panose="020B0604020202020204" pitchFamily="34" charset="0"/>
              <a:buChar char="•"/>
              <a:defRPr sz="3000"/>
            </a:lvl1pPr>
            <a:lvl2pPr>
              <a:spcBef>
                <a:spcPts val="1200"/>
              </a:spcBef>
              <a:spcAft>
                <a:spcPts val="200"/>
              </a:spcAft>
              <a:defRPr sz="3000"/>
            </a:lvl2pPr>
            <a:lvl3pPr>
              <a:spcBef>
                <a:spcPts val="1200"/>
              </a:spcBef>
              <a:spcAft>
                <a:spcPts val="200"/>
              </a:spcAft>
              <a:defRPr sz="3000"/>
            </a:lvl3pPr>
            <a:lvl4pPr>
              <a:spcBef>
                <a:spcPts val="1200"/>
              </a:spcBef>
              <a:spcAft>
                <a:spcPts val="200"/>
              </a:spcAft>
              <a:defRPr sz="3000"/>
            </a:lvl4pPr>
            <a:lvl5pPr>
              <a:spcBef>
                <a:spcPts val="1200"/>
              </a:spcBef>
              <a:spcAft>
                <a:spcPts val="200"/>
              </a:spcAft>
              <a:defRPr sz="3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164815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4654297" y="2705101"/>
            <a:ext cx="7537703" cy="2926080"/>
          </a:xfrm>
          <a:solidFill>
            <a:schemeClr val="bg1">
              <a:alpha val="93000"/>
            </a:schemeClr>
          </a:solidFill>
        </p:spPr>
        <p:txBody>
          <a:bodyPr lIns="822960" tIns="274320" rIns="822960" bIns="548640" anchor="b" anchorCtr="0">
            <a:noAutofit/>
          </a:bodyPr>
          <a:lstStyle>
            <a:lvl1pPr>
              <a:lnSpc>
                <a:spcPct val="80000"/>
              </a:lnSpc>
              <a:defRPr sz="4800"/>
            </a:lvl1pPr>
          </a:lstStyle>
          <a:p>
            <a:r>
              <a:rPr lang="en-US" sz="5400" dirty="0">
                <a:solidFill>
                  <a:schemeClr val="tx1"/>
                </a:solidFill>
              </a:rPr>
              <a:t>Click to add title</a:t>
            </a:r>
          </a:p>
        </p:txBody>
      </p:sp>
    </p:spTree>
    <p:extLst>
      <p:ext uri="{BB962C8B-B14F-4D97-AF65-F5344CB8AC3E}">
        <p14:creationId xmlns:p14="http://schemas.microsoft.com/office/powerpoint/2010/main" val="21436810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Section Break 2">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7DBCCDB-B58C-45B3-9E63-49F7B0819260}"/>
              </a:ext>
              <a:ext uri="{C183D7F6-B498-43B3-948B-1728B52AA6E4}">
                <adec:decorative xmlns:adec="http://schemas.microsoft.com/office/drawing/2017/decorative" val="1"/>
              </a:ext>
            </a:extLst>
          </p:cNvPr>
          <p:cNvSpPr/>
          <p:nvPr userDrawn="1"/>
        </p:nvSpPr>
        <p:spPr bwMode="white">
          <a:xfrm>
            <a:off x="0" y="4334005"/>
            <a:ext cx="12192000" cy="252399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E244128-E256-C1DC-AC6D-2BF10AC410DF}"/>
              </a:ext>
            </a:extLst>
          </p:cNvPr>
          <p:cNvSpPr>
            <a:spLocks noGrp="1"/>
          </p:cNvSpPr>
          <p:nvPr>
            <p:ph type="title" hasCustomPrompt="1"/>
          </p:nvPr>
        </p:nvSpPr>
        <p:spPr>
          <a:xfrm>
            <a:off x="1065212" y="4609578"/>
            <a:ext cx="10058400" cy="1295922"/>
          </a:xfrm>
        </p:spPr>
        <p:txBody>
          <a:bodyPr>
            <a:normAutofit/>
          </a:bodyPr>
          <a:lstStyle>
            <a:lvl1pPr>
              <a:defRPr sz="4800">
                <a:solidFill>
                  <a:schemeClr val="bg1"/>
                </a:solidFill>
              </a:defRPr>
            </a:lvl1pPr>
          </a:lstStyle>
          <a:p>
            <a:r>
              <a:rPr lang="en-US" dirty="0"/>
              <a:t>Click to add title</a:t>
            </a: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hasCustomPrompt="1"/>
          </p:nvPr>
        </p:nvSpPr>
        <p:spPr>
          <a:xfrm>
            <a:off x="1065212" y="5943600"/>
            <a:ext cx="10058400" cy="914400"/>
          </a:xfrm>
        </p:spPr>
        <p:txBody>
          <a:bodyPr lIns="91440">
            <a:normAutofit/>
          </a:bodyPr>
          <a:lstStyle>
            <a:lvl1pPr marL="0" indent="0">
              <a:buNone/>
              <a:defRPr sz="2400">
                <a:solidFill>
                  <a:schemeClr val="bg1"/>
                </a:solidFill>
              </a:defRPr>
            </a:lvl1pPr>
          </a:lstStyle>
          <a:p>
            <a:r>
              <a:rPr lang="en-US" sz="1500" dirty="0">
                <a:solidFill>
                  <a:schemeClr val="bg1"/>
                </a:solidFill>
              </a:rPr>
              <a:t>Click to add subtitle</a:t>
            </a: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355723"/>
          </a:xfrm>
          <a:solidFill>
            <a:schemeClr val="accent6"/>
          </a:solidFill>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814982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3">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0" y="2182849"/>
            <a:ext cx="10058399" cy="3956692"/>
          </a:xfrm>
        </p:spPr>
        <p:txBody>
          <a:bodyPr lIns="91440">
            <a:normAutofit/>
          </a:bodyPr>
          <a:lstStyle>
            <a:lvl1pPr marL="0" indent="0">
              <a:spcBef>
                <a:spcPts val="1200"/>
              </a:spcBef>
              <a:spcAft>
                <a:spcPts val="200"/>
              </a:spcAft>
              <a:buFont typeface="Arial" panose="020B0604020202020204" pitchFamily="34" charset="0"/>
              <a:buNone/>
              <a:defRPr sz="2400"/>
            </a:lvl1pPr>
            <a:lvl2pPr marL="384048" indent="-182880">
              <a:spcBef>
                <a:spcPts val="1200"/>
              </a:spcBef>
              <a:spcAft>
                <a:spcPts val="200"/>
              </a:spcAft>
              <a:buClr>
                <a:schemeClr val="accent2"/>
              </a:buClr>
              <a:buFont typeface="Arial" panose="020B0604020202020204" pitchFamily="34" charset="0"/>
              <a:buChar char="•"/>
              <a:defRPr sz="2400"/>
            </a:lvl2pPr>
            <a:lvl3pPr>
              <a:spcBef>
                <a:spcPts val="1200"/>
              </a:spcBef>
              <a:spcAft>
                <a:spcPts val="200"/>
              </a:spcAft>
              <a:defRPr sz="2400"/>
            </a:lvl3pPr>
            <a:lvl4pPr>
              <a:spcBef>
                <a:spcPts val="1200"/>
              </a:spcBef>
              <a:spcAft>
                <a:spcPts val="200"/>
              </a:spcAft>
              <a:defRPr sz="2400"/>
            </a:lvl4pPr>
            <a:lvl5pPr>
              <a:spcBef>
                <a:spcPts val="1200"/>
              </a:spcBef>
              <a:spcAft>
                <a:spcPts val="200"/>
              </a:spcAft>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00539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1">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858000"/>
          </a:xfrm>
          <a:solidFill>
            <a:schemeClr val="accent6"/>
          </a:solidFill>
        </p:spPr>
        <p:txBody>
          <a:bodyPr/>
          <a:lstStyle>
            <a:lvl1pPr algn="ctr">
              <a:defRPr/>
            </a:lvl1pPr>
          </a:lstStyle>
          <a:p>
            <a:r>
              <a:rPr lang="en-US"/>
              <a:t>Click icon to add picture</a:t>
            </a:r>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hasCustomPrompt="1"/>
          </p:nvPr>
        </p:nvSpPr>
        <p:spPr>
          <a:xfrm>
            <a:off x="0" y="2705101"/>
            <a:ext cx="7537703" cy="2926080"/>
          </a:xfrm>
          <a:solidFill>
            <a:schemeClr val="bg1">
              <a:alpha val="93000"/>
            </a:schemeClr>
          </a:solidFill>
        </p:spPr>
        <p:txBody>
          <a:bodyPr lIns="822960" tIns="91440" bIns="822960" anchor="b" anchorCtr="0">
            <a:noAutofit/>
          </a:bodyPr>
          <a:lstStyle>
            <a:lvl1pPr>
              <a:defRPr sz="4800"/>
            </a:lvl1pPr>
          </a:lstStyle>
          <a:p>
            <a:r>
              <a:rPr lang="en-US" sz="5400" dirty="0">
                <a:solidFill>
                  <a:schemeClr val="tx1"/>
                </a:solidFill>
              </a:rPr>
              <a:t>Click to add title</a:t>
            </a: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hasCustomPrompt="1"/>
          </p:nvPr>
        </p:nvSpPr>
        <p:spPr>
          <a:xfrm>
            <a:off x="845389" y="4735798"/>
            <a:ext cx="6692313" cy="845849"/>
          </a:xfrm>
        </p:spPr>
        <p:txBody>
          <a:bodyPr>
            <a:normAutofit/>
          </a:bodyPr>
          <a:lstStyle>
            <a:lvl1pPr marL="0" indent="0">
              <a:buNone/>
              <a:defRPr sz="2400"/>
            </a:lvl1pPr>
          </a:lstStyle>
          <a:p>
            <a:r>
              <a:rPr lang="en-US" dirty="0">
                <a:solidFill>
                  <a:schemeClr val="tx1"/>
                </a:solidFill>
              </a:rPr>
              <a:t>Click to add subtitle</a:t>
            </a:r>
          </a:p>
        </p:txBody>
      </p:sp>
    </p:spTree>
    <p:extLst>
      <p:ext uri="{BB962C8B-B14F-4D97-AF65-F5344CB8AC3E}">
        <p14:creationId xmlns:p14="http://schemas.microsoft.com/office/powerpoint/2010/main" val="14767523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2 Columns">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hasCustomPrompt="1"/>
          </p:nvPr>
        </p:nvSpPr>
        <p:spPr>
          <a:xfrm>
            <a:off x="1097280" y="286603"/>
            <a:ext cx="10058400" cy="1450757"/>
          </a:xfrm>
        </p:spPr>
        <p:txBody>
          <a:bodyPr/>
          <a:lstStyle/>
          <a:p>
            <a:r>
              <a:rPr lang="en-US" sz="4800" dirty="0">
                <a:solidFill>
                  <a:schemeClr val="tx1"/>
                </a:solidFill>
              </a:rPr>
              <a:t>Click to add title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hasCustomPrompt="1"/>
          </p:nvPr>
        </p:nvSpPr>
        <p:spPr>
          <a:xfrm>
            <a:off x="1097281" y="2183367"/>
            <a:ext cx="4998720"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Content Placeholder 11">
            <a:extLst>
              <a:ext uri="{FF2B5EF4-FFF2-40B4-BE49-F238E27FC236}">
                <a16:creationId xmlns:a16="http://schemas.microsoft.com/office/drawing/2014/main" id="{BEAF6B01-7E55-3A14-DE85-588680B0910B}"/>
              </a:ext>
            </a:extLst>
          </p:cNvPr>
          <p:cNvSpPr>
            <a:spLocks noGrp="1"/>
          </p:cNvSpPr>
          <p:nvPr>
            <p:ph idx="13" hasCustomPrompt="1"/>
          </p:nvPr>
        </p:nvSpPr>
        <p:spPr>
          <a:xfrm>
            <a:off x="6503438" y="2183367"/>
            <a:ext cx="4672294" cy="3914850"/>
          </a:xfrm>
        </p:spPr>
        <p:txBody>
          <a:bodyPr lIns="91440">
            <a:normAutofit/>
          </a:bodyPr>
          <a:lstStyle>
            <a:lvl1pPr marL="0" indent="0">
              <a:spcBef>
                <a:spcPts val="1200"/>
              </a:spcBef>
              <a:spcAft>
                <a:spcPts val="200"/>
              </a:spcAft>
              <a:buFont typeface="Arial" panose="020B0604020202020204" pitchFamily="34" charset="0"/>
              <a:buNone/>
              <a:defRPr sz="2400"/>
            </a:lvl1pPr>
            <a:lvl2pPr marL="347472" indent="-182880">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513635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and Content 2">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hasCustomPrompt="1"/>
          </p:nvPr>
        </p:nvSpPr>
        <p:spPr>
          <a:xfrm>
            <a:off x="1097279" y="286603"/>
            <a:ext cx="9966960" cy="1450757"/>
          </a:xfrm>
        </p:spPr>
        <p:txBody>
          <a:bodyPr/>
          <a:lstStyle>
            <a:lvl1pPr>
              <a:defRPr/>
            </a:lvl1pPr>
          </a:lstStyle>
          <a:p>
            <a:r>
              <a:rPr lang="en-US" dirty="0"/>
              <a:t>Click to add title</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1097280" y="2194560"/>
            <a:ext cx="6024003" cy="3754425"/>
          </a:xfrm>
        </p:spPr>
        <p:txBody>
          <a:bodyPr lIns="91440">
            <a:normAutofit/>
          </a:bodyPr>
          <a:lstStyle>
            <a:lvl1pPr marL="0" indent="0">
              <a:spcBef>
                <a:spcPts val="1200"/>
              </a:spcBef>
              <a:spcAft>
                <a:spcPts val="200"/>
              </a:spcAft>
              <a:buNone/>
              <a:defRPr sz="2400"/>
            </a:lvl1pPr>
            <a:lvl2pPr marL="347472" indent="-347472">
              <a:spcBef>
                <a:spcPts val="1200"/>
              </a:spcBef>
              <a:spcAft>
                <a:spcPts val="200"/>
              </a:spcAft>
              <a:buClr>
                <a:schemeClr val="accent2"/>
              </a:buClr>
              <a:buFont typeface="Arial" panose="020B0604020202020204" pitchFamily="34" charset="0"/>
              <a:buChar char="•"/>
              <a:defRPr sz="2400"/>
            </a:lvl2pPr>
            <a:lvl3pPr marL="566928" indent="-182880">
              <a:spcBef>
                <a:spcPts val="1200"/>
              </a:spcBef>
              <a:spcAft>
                <a:spcPts val="200"/>
              </a:spcAft>
              <a:buClr>
                <a:schemeClr val="accent2"/>
              </a:buClr>
              <a:buFont typeface="Arial" panose="020B0604020202020204" pitchFamily="34" charset="0"/>
              <a:buChar char="•"/>
              <a:defRPr sz="2400"/>
            </a:lvl3pPr>
            <a:lvl4pPr marL="749808" indent="-182880">
              <a:spcBef>
                <a:spcPts val="1200"/>
              </a:spcBef>
              <a:spcAft>
                <a:spcPts val="200"/>
              </a:spcAft>
              <a:buClr>
                <a:schemeClr val="accent2"/>
              </a:buClr>
              <a:buFont typeface="Arial" panose="020B0604020202020204" pitchFamily="34" charset="0"/>
              <a:buChar char="•"/>
              <a:defRPr sz="2400"/>
            </a:lvl4pPr>
            <a:lvl5pPr marL="932688" indent="-182880">
              <a:spcBef>
                <a:spcPts val="1200"/>
              </a:spcBef>
              <a:spcAft>
                <a:spcPts val="200"/>
              </a:spcAft>
              <a:buClr>
                <a:schemeClr val="accent2"/>
              </a:buClr>
              <a:buFont typeface="Arial" panose="020B0604020202020204" pitchFamily="34" charset="0"/>
              <a:buChar char="•"/>
              <a:defRPr sz="2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7406640" y="2194560"/>
            <a:ext cx="4067175" cy="3754425"/>
          </a:xfrm>
          <a:solidFill>
            <a:schemeClr val="tx1">
              <a:lumMod val="85000"/>
              <a:lumOff val="15000"/>
            </a:schemeClr>
          </a:solidFill>
        </p:spPr>
        <p:txBody>
          <a:bodyPr lIns="274320" tIns="274320" rIns="274320" bIns="274320">
            <a:normAutofit/>
          </a:bodyPr>
          <a:lstStyle>
            <a:lvl1pPr marL="512064" indent="-512064">
              <a:buClr>
                <a:schemeClr val="accent2"/>
              </a:buClr>
              <a:buFont typeface="+mj-lt"/>
              <a:buAutoNum type="arabicPeriod"/>
              <a:defRPr sz="2000">
                <a:solidFill>
                  <a:schemeClr val="bg1"/>
                </a:solidFill>
              </a:defRPr>
            </a:lvl1pPr>
            <a:lvl2pPr marL="658368" indent="-457200">
              <a:buClr>
                <a:schemeClr val="accent2"/>
              </a:buClr>
              <a:buFont typeface="+mj-lt"/>
              <a:buAutoNum type="arabicPeriod"/>
              <a:defRPr sz="2000">
                <a:solidFill>
                  <a:schemeClr val="bg1"/>
                </a:solidFill>
              </a:defRPr>
            </a:lvl2pPr>
            <a:lvl3pPr marL="841248" indent="-457200">
              <a:buClr>
                <a:schemeClr val="accent2"/>
              </a:buClr>
              <a:buFont typeface="+mj-lt"/>
              <a:buAutoNum type="arabicPeriod"/>
              <a:defRPr sz="2000">
                <a:solidFill>
                  <a:schemeClr val="bg1"/>
                </a:solidFill>
              </a:defRPr>
            </a:lvl3pPr>
            <a:lvl4pPr marL="1024128" indent="-457200">
              <a:buClr>
                <a:schemeClr val="accent2"/>
              </a:buClr>
              <a:buFont typeface="+mj-lt"/>
              <a:buAutoNum type="arabicPeriod"/>
              <a:defRPr sz="2000">
                <a:solidFill>
                  <a:schemeClr val="bg1"/>
                </a:solidFill>
              </a:defRPr>
            </a:lvl4pPr>
            <a:lvl5pPr marL="1207008" indent="-457200">
              <a:buClr>
                <a:schemeClr val="accent2"/>
              </a:buClr>
              <a:buFont typeface="+mj-lt"/>
              <a:buAutoNum type="arabicPeriod"/>
              <a:defRPr sz="20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cxnSp>
        <p:nvCxnSpPr>
          <p:cNvPr id="5" name="Straight Connector 4">
            <a:extLst>
              <a:ext uri="{FF2B5EF4-FFF2-40B4-BE49-F238E27FC236}">
                <a16:creationId xmlns:a16="http://schemas.microsoft.com/office/drawing/2014/main" id="{D11493E3-605E-569A-BC16-ACFDDE98E130}"/>
              </a:ext>
              <a:ext uri="{C183D7F6-B498-43B3-948B-1728B52AA6E4}">
                <adec:decorative xmlns:adec="http://schemas.microsoft.com/office/drawing/2017/decorative" val="1"/>
              </a:ext>
            </a:extLst>
          </p:cNvPr>
          <p:cNvCxnSpPr/>
          <p:nvPr userDrawn="1"/>
        </p:nvCxnSpPr>
        <p:spPr>
          <a:xfrm>
            <a:off x="1097280"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1303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a:t>Presentation Title</a:t>
            </a:r>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0918782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Title and Content and 2 Columns Left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5F368C9-4803-45FD-A0BA-26B5679AFCD4}"/>
              </a:ext>
            </a:extLst>
          </p:cNvPr>
          <p:cNvSpPr>
            <a:spLocks noGrp="1"/>
          </p:cNvSpPr>
          <p:nvPr>
            <p:ph type="title"/>
          </p:nvPr>
        </p:nvSpPr>
        <p:spPr>
          <a:xfrm>
            <a:off x="5131676" y="286603"/>
            <a:ext cx="6024004" cy="1788527"/>
          </a:xfrm>
        </p:spPr>
        <p:txBody>
          <a:bodyPr/>
          <a:lstStyle>
            <a:lvl1pPr>
              <a:defRPr/>
            </a:lvl1pPr>
          </a:lstStyle>
          <a:p>
            <a:r>
              <a:rPr lang="en-US"/>
              <a:t>Click to edit Master title style</a:t>
            </a:r>
            <a:endParaRPr lang="en-US" dirty="0"/>
          </a:p>
        </p:txBody>
      </p:sp>
      <p:cxnSp>
        <p:nvCxnSpPr>
          <p:cNvPr id="16" name="Straight Connector 15">
            <a:extLst>
              <a:ext uri="{FF2B5EF4-FFF2-40B4-BE49-F238E27FC236}">
                <a16:creationId xmlns:a16="http://schemas.microsoft.com/office/drawing/2014/main" id="{C6487FB7-F6EE-0454-5FB0-228B2EBCBD55}"/>
              </a:ext>
              <a:ext uri="{C183D7F6-B498-43B3-948B-1728B52AA6E4}">
                <adec:decorative xmlns:adec="http://schemas.microsoft.com/office/drawing/2017/decorative" val="1"/>
              </a:ext>
            </a:extLst>
          </p:cNvPr>
          <p:cNvCxnSpPr>
            <a:cxnSpLocks/>
          </p:cNvCxnSpPr>
          <p:nvPr userDrawn="1"/>
        </p:nvCxnSpPr>
        <p:spPr>
          <a:xfrm>
            <a:off x="5130366" y="2166571"/>
            <a:ext cx="6030126"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0">
            <a:extLst>
              <a:ext uri="{FF2B5EF4-FFF2-40B4-BE49-F238E27FC236}">
                <a16:creationId xmlns:a16="http://schemas.microsoft.com/office/drawing/2014/main" id="{7E27ABCA-7CD7-B1C6-D787-E3B8959F7FE4}"/>
              </a:ext>
            </a:extLst>
          </p:cNvPr>
          <p:cNvSpPr>
            <a:spLocks noGrp="1"/>
          </p:cNvSpPr>
          <p:nvPr>
            <p:ph sz="quarter" idx="15" hasCustomPrompt="1"/>
          </p:nvPr>
        </p:nvSpPr>
        <p:spPr>
          <a:xfrm>
            <a:off x="639763" y="287338"/>
            <a:ext cx="4067175" cy="2801123"/>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Content Placeholder 20">
            <a:extLst>
              <a:ext uri="{FF2B5EF4-FFF2-40B4-BE49-F238E27FC236}">
                <a16:creationId xmlns:a16="http://schemas.microsoft.com/office/drawing/2014/main" id="{244AF500-76F9-CD01-586B-E1B35B735F88}"/>
              </a:ext>
            </a:extLst>
          </p:cNvPr>
          <p:cNvSpPr>
            <a:spLocks noGrp="1"/>
          </p:cNvSpPr>
          <p:nvPr>
            <p:ph sz="quarter" idx="16" hasCustomPrompt="1"/>
          </p:nvPr>
        </p:nvSpPr>
        <p:spPr>
          <a:xfrm>
            <a:off x="639763" y="3416796"/>
            <a:ext cx="4067175" cy="2801124"/>
          </a:xfrm>
          <a:solidFill>
            <a:schemeClr val="accent6"/>
          </a:solidFill>
        </p:spPr>
        <p:txBody>
          <a:bodyPr/>
          <a:lstStyle>
            <a:lvl1pPr>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70EEE198-C7B9-2C56-05AC-997ADD4EE029}"/>
              </a:ext>
            </a:extLst>
          </p:cNvPr>
          <p:cNvSpPr>
            <a:spLocks noGrp="1"/>
          </p:cNvSpPr>
          <p:nvPr>
            <p:ph idx="1" hasCustomPrompt="1"/>
          </p:nvPr>
        </p:nvSpPr>
        <p:spPr>
          <a:xfrm>
            <a:off x="5131676" y="2258012"/>
            <a:ext cx="6024003" cy="3959908"/>
          </a:xfrm>
        </p:spPr>
        <p:txBody>
          <a:bodyPr lIns="91440">
            <a:normAutofit/>
          </a:bodyPr>
          <a:lstStyle>
            <a:lvl1pPr marL="0" indent="0">
              <a:spcBef>
                <a:spcPts val="1200"/>
              </a:spcBef>
              <a:spcAft>
                <a:spcPts val="200"/>
              </a:spcAft>
              <a:buNone/>
              <a:defRPr sz="2400"/>
            </a:lvl1pPr>
            <a:lvl2pPr>
              <a:spcBef>
                <a:spcPts val="1200"/>
              </a:spcBef>
              <a:spcAft>
                <a:spcPts val="200"/>
              </a:spcAft>
              <a:defRPr sz="2000"/>
            </a:lvl2pPr>
            <a:lvl3pPr>
              <a:spcBef>
                <a:spcPts val="1200"/>
              </a:spcBef>
              <a:spcAft>
                <a:spcPts val="200"/>
              </a:spcAft>
              <a:defRPr sz="1600"/>
            </a:lvl3pPr>
            <a:lvl4pPr>
              <a:spcBef>
                <a:spcPts val="1200"/>
              </a:spcBef>
              <a:spcAft>
                <a:spcPts val="200"/>
              </a:spcAft>
              <a:defRPr sz="1600"/>
            </a:lvl4pPr>
            <a:lvl5pPr>
              <a:spcBef>
                <a:spcPts val="1200"/>
              </a:spcBef>
              <a:spcAft>
                <a:spcPts val="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F02F1891-1ACC-4692-80A2-4F69EAAAE404}"/>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250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Content and Table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09674" y="286603"/>
            <a:ext cx="9946006" cy="1450757"/>
          </a:xfrm>
        </p:spPr>
        <p:txBody>
          <a:bodyPr lIns="0"/>
          <a:lstStyle>
            <a:lvl1pPr>
              <a:defRPr/>
            </a:lvl1pPr>
          </a:lstStyle>
          <a:p>
            <a:r>
              <a:rPr lang="en-US" dirty="0"/>
              <a:t>Click to add title</a:t>
            </a:r>
          </a:p>
        </p:txBody>
      </p:sp>
      <p:sp>
        <p:nvSpPr>
          <p:cNvPr id="3" name="Content Placeholder 2"/>
          <p:cNvSpPr>
            <a:spLocks noGrp="1"/>
          </p:cNvSpPr>
          <p:nvPr>
            <p:ph idx="1" hasCustomPrompt="1"/>
          </p:nvPr>
        </p:nvSpPr>
        <p:spPr>
          <a:xfrm>
            <a:off x="1209675" y="2286000"/>
            <a:ext cx="2391941" cy="3248567"/>
          </a:xfrm>
        </p:spPr>
        <p:txBody>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able Placeholder 5">
            <a:extLst>
              <a:ext uri="{FF2B5EF4-FFF2-40B4-BE49-F238E27FC236}">
                <a16:creationId xmlns:a16="http://schemas.microsoft.com/office/drawing/2014/main" id="{7AA6B9BC-99C6-B9CE-63BB-C79284371A4A}"/>
              </a:ext>
            </a:extLst>
          </p:cNvPr>
          <p:cNvSpPr>
            <a:spLocks noGrp="1"/>
          </p:cNvSpPr>
          <p:nvPr>
            <p:ph type="tbl" sz="quarter" idx="13"/>
          </p:nvPr>
        </p:nvSpPr>
        <p:spPr>
          <a:xfrm>
            <a:off x="3840163" y="2286000"/>
            <a:ext cx="7315200" cy="3248025"/>
          </a:xfrm>
        </p:spPr>
        <p:txBody>
          <a:bodyPr/>
          <a:lstStyle>
            <a:lvl1pPr>
              <a:defRPr/>
            </a:lvl1pPr>
          </a:lstStyle>
          <a:p>
            <a:r>
              <a:rPr lang="en-US"/>
              <a:t>Click icon to add table</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79876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Final 1">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3DE7C46-EBCB-4558-B868-C6E743BAE1A2}"/>
              </a:ext>
              <a:ext uri="{C183D7F6-B498-43B3-948B-1728B52AA6E4}">
                <adec:decorative xmlns:adec="http://schemas.microsoft.com/office/drawing/2017/decorative" val="1"/>
              </a:ext>
            </a:extLst>
          </p:cNvPr>
          <p:cNvSpPr/>
          <p:nvPr userDrawn="1"/>
        </p:nvSpPr>
        <p:spPr>
          <a:xfrm>
            <a:off x="707474" y="640080"/>
            <a:ext cx="7229518" cy="511386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8">
            <a:extLst>
              <a:ext uri="{FF2B5EF4-FFF2-40B4-BE49-F238E27FC236}">
                <a16:creationId xmlns:a16="http://schemas.microsoft.com/office/drawing/2014/main" id="{ED5FBCAA-65CF-CE8D-2A57-F07A559D6169}"/>
              </a:ext>
            </a:extLst>
          </p:cNvPr>
          <p:cNvSpPr>
            <a:spLocks noGrp="1"/>
          </p:cNvSpPr>
          <p:nvPr>
            <p:ph type="title" hasCustomPrompt="1"/>
          </p:nvPr>
        </p:nvSpPr>
        <p:spPr>
          <a:xfrm>
            <a:off x="1035051" y="839520"/>
            <a:ext cx="6546596" cy="1729252"/>
          </a:xfrm>
        </p:spPr>
        <p:txBody>
          <a:bodyPr lIns="182880">
            <a:normAutofit/>
          </a:bodyPr>
          <a:lstStyle>
            <a:lvl1pPr>
              <a:defRPr sz="4800">
                <a:solidFill>
                  <a:schemeClr val="bg1"/>
                </a:solidFill>
              </a:defRPr>
            </a:lvl1pPr>
          </a:lstStyle>
          <a:p>
            <a:r>
              <a:rPr lang="en-US" dirty="0"/>
              <a:t>Click to add title</a:t>
            </a:r>
          </a:p>
        </p:txBody>
      </p:sp>
      <p:sp>
        <p:nvSpPr>
          <p:cNvPr id="5" name="Content Placeholder 6">
            <a:extLst>
              <a:ext uri="{FF2B5EF4-FFF2-40B4-BE49-F238E27FC236}">
                <a16:creationId xmlns:a16="http://schemas.microsoft.com/office/drawing/2014/main" id="{AA471100-D8FC-C6A3-1AB4-9E0BBF5AA83E}"/>
              </a:ext>
            </a:extLst>
          </p:cNvPr>
          <p:cNvSpPr>
            <a:spLocks noGrp="1"/>
          </p:cNvSpPr>
          <p:nvPr>
            <p:ph sz="quarter" idx="17" hasCustomPrompt="1"/>
          </p:nvPr>
        </p:nvSpPr>
        <p:spPr>
          <a:xfrm>
            <a:off x="1035050" y="2878052"/>
            <a:ext cx="3152775" cy="2557463"/>
          </a:xfrm>
        </p:spPr>
        <p:txBody>
          <a:bodyPr lIns="91440"/>
          <a:lstStyle>
            <a:lvl1pPr marL="0" indent="0">
              <a:buNone/>
              <a:defRPr sz="24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6">
            <a:extLst>
              <a:ext uri="{FF2B5EF4-FFF2-40B4-BE49-F238E27FC236}">
                <a16:creationId xmlns:a16="http://schemas.microsoft.com/office/drawing/2014/main" id="{31FFC008-9C4B-BB79-13EF-E3E28AF0285F}"/>
              </a:ext>
            </a:extLst>
          </p:cNvPr>
          <p:cNvSpPr>
            <a:spLocks noGrp="1"/>
          </p:cNvSpPr>
          <p:nvPr>
            <p:ph sz="quarter" idx="18" hasCustomPrompt="1"/>
          </p:nvPr>
        </p:nvSpPr>
        <p:spPr>
          <a:xfrm>
            <a:off x="4428872" y="2878052"/>
            <a:ext cx="3152775" cy="2557463"/>
          </a:xfrm>
        </p:spPr>
        <p:txBody>
          <a:bodyPr lIns="91440"/>
          <a:lstStyle>
            <a:lvl1pPr marL="0" indent="0">
              <a:buNone/>
              <a:defRPr sz="24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15">
            <a:extLst>
              <a:ext uri="{FF2B5EF4-FFF2-40B4-BE49-F238E27FC236}">
                <a16:creationId xmlns:a16="http://schemas.microsoft.com/office/drawing/2014/main" id="{24FE1E40-4668-3A25-AAEB-34B59D71BB2E}"/>
              </a:ext>
            </a:extLst>
          </p:cNvPr>
          <p:cNvSpPr>
            <a:spLocks noGrp="1"/>
          </p:cNvSpPr>
          <p:nvPr>
            <p:ph sz="quarter" idx="16" hasCustomPrompt="1"/>
          </p:nvPr>
        </p:nvSpPr>
        <p:spPr>
          <a:xfrm>
            <a:off x="8556170" y="839520"/>
            <a:ext cx="2600779" cy="4915168"/>
          </a:xfrm>
          <a:noFill/>
        </p:spPr>
        <p:txBody>
          <a:bodyPr/>
          <a:lstStyle>
            <a:lvl1pPr marL="457200" indent="-457200">
              <a:spcBef>
                <a:spcPts val="1200"/>
              </a:spcBef>
              <a:spcAft>
                <a:spcPts val="200"/>
              </a:spcAft>
              <a:buFont typeface="+mj-lt"/>
              <a:buAutoNum type="arabicPeriod"/>
              <a:defRPr/>
            </a:lvl1pPr>
            <a:lvl2pPr marL="544068" indent="-342900">
              <a:spcBef>
                <a:spcPts val="1200"/>
              </a:spcBef>
              <a:spcAft>
                <a:spcPts val="200"/>
              </a:spcAft>
              <a:buFont typeface="+mj-lt"/>
              <a:buAutoNum type="arabicPeriod"/>
              <a:defRPr/>
            </a:lvl2pPr>
            <a:lvl3pPr marL="726948" indent="-342900">
              <a:spcBef>
                <a:spcPts val="1200"/>
              </a:spcBef>
              <a:spcAft>
                <a:spcPts val="200"/>
              </a:spcAft>
              <a:buFont typeface="+mj-lt"/>
              <a:buAutoNum type="arabicPeriod"/>
              <a:defRPr/>
            </a:lvl3pPr>
            <a:lvl4pPr marL="909828" indent="-342900">
              <a:spcBef>
                <a:spcPts val="1200"/>
              </a:spcBef>
              <a:spcAft>
                <a:spcPts val="200"/>
              </a:spcAft>
              <a:buFont typeface="+mj-lt"/>
              <a:buAutoNum type="arabicPeriod"/>
              <a:defRPr/>
            </a:lvl4pPr>
            <a:lvl5pPr marL="1092708" indent="-342900">
              <a:spcBef>
                <a:spcPts val="1200"/>
              </a:spcBef>
              <a:spcAft>
                <a:spcPts val="200"/>
              </a:spcAft>
              <a:buFont typeface="+mj-lt"/>
              <a:buAutoNum type="arabicPeriod"/>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Rectangle 11">
            <a:extLst>
              <a:ext uri="{FF2B5EF4-FFF2-40B4-BE49-F238E27FC236}">
                <a16:creationId xmlns:a16="http://schemas.microsoft.com/office/drawing/2014/main" id="{9E592754-9FDD-4637-8931-8898DCEA2DAF}"/>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 name="Straight Connector 7">
            <a:extLst>
              <a:ext uri="{FF2B5EF4-FFF2-40B4-BE49-F238E27FC236}">
                <a16:creationId xmlns:a16="http://schemas.microsoft.com/office/drawing/2014/main" id="{4D4A9276-3942-47EA-B16C-FEF66FB6F290}"/>
              </a:ext>
              <a:ext uri="{C183D7F6-B498-43B3-948B-1728B52AA6E4}">
                <adec:decorative xmlns:adec="http://schemas.microsoft.com/office/drawing/2017/decorative" val="1"/>
              </a:ext>
            </a:extLst>
          </p:cNvPr>
          <p:cNvCxnSpPr>
            <a:cxnSpLocks/>
          </p:cNvCxnSpPr>
          <p:nvPr userDrawn="1"/>
        </p:nvCxnSpPr>
        <p:spPr>
          <a:xfrm>
            <a:off x="1092128" y="2723126"/>
            <a:ext cx="646743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631839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ab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209674" y="286603"/>
            <a:ext cx="9946006" cy="1450757"/>
          </a:xfrm>
        </p:spPr>
        <p:txBody>
          <a:bodyPr lIns="0"/>
          <a:lstStyle>
            <a:lvl1pPr>
              <a:defRPr/>
            </a:lvl1pPr>
          </a:lstStyle>
          <a:p>
            <a:r>
              <a:rPr lang="en-US" dirty="0"/>
              <a:t>Click to add title</a:t>
            </a:r>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Presentation Title</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Table Placeholder 5">
            <a:extLst>
              <a:ext uri="{FF2B5EF4-FFF2-40B4-BE49-F238E27FC236}">
                <a16:creationId xmlns:a16="http://schemas.microsoft.com/office/drawing/2014/main" id="{7AA6B9BC-99C6-B9CE-63BB-C79284371A4A}"/>
              </a:ext>
            </a:extLst>
          </p:cNvPr>
          <p:cNvSpPr>
            <a:spLocks noGrp="1"/>
          </p:cNvSpPr>
          <p:nvPr>
            <p:ph type="tbl" sz="quarter" idx="13"/>
          </p:nvPr>
        </p:nvSpPr>
        <p:spPr>
          <a:xfrm>
            <a:off x="1209357" y="2313432"/>
            <a:ext cx="9946006" cy="3670837"/>
          </a:xfrm>
        </p:spPr>
        <p:txBody>
          <a:bodyPr/>
          <a:lstStyle>
            <a:lvl1pPr>
              <a:defRPr/>
            </a:lvl1pPr>
          </a:lstStyle>
          <a:p>
            <a:r>
              <a:rPr lang="en-US"/>
              <a:t>Click icon to add table</a:t>
            </a:r>
            <a:endParaRPr lang="en-US" dirty="0"/>
          </a:p>
        </p:txBody>
      </p:sp>
    </p:spTree>
    <p:extLst>
      <p:ext uri="{BB962C8B-B14F-4D97-AF65-F5344CB8AC3E}">
        <p14:creationId xmlns:p14="http://schemas.microsoft.com/office/powerpoint/2010/main" val="1167911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hasCustomPrompt="1"/>
          </p:nvPr>
        </p:nvSpPr>
        <p:spPr>
          <a:xfrm>
            <a:off x="7859485" y="640080"/>
            <a:ext cx="3690257" cy="2450676"/>
          </a:xfrm>
        </p:spPr>
        <p:txBody>
          <a:bodyPr>
            <a:normAutofit/>
          </a:bodyPr>
          <a:lstStyle>
            <a:lvl1pPr>
              <a:defRPr/>
            </a:lvl1pPr>
          </a:lstStyle>
          <a:p>
            <a:r>
              <a:rPr lang="en-US" dirty="0"/>
              <a:t>Click to add title</a:t>
            </a:r>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3255512"/>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normAutofit/>
          </a:bodyPr>
          <a:lstStyle>
            <a:lvl1pPr algn="ctr">
              <a:defRPr sz="1800"/>
            </a:lvl1pPr>
          </a:lstStyle>
          <a:p>
            <a:r>
              <a:rPr lang="en-US"/>
              <a:t>Click icon to add picture</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hasCustomPrompt="1"/>
          </p:nvPr>
        </p:nvSpPr>
        <p:spPr>
          <a:xfrm>
            <a:off x="7859485" y="3429000"/>
            <a:ext cx="3690257" cy="2440094"/>
          </a:xfrm>
        </p:spPr>
        <p:txBody>
          <a:bodyPr lIns="91440">
            <a:normAutofit/>
          </a:bodyPr>
          <a:lstStyle>
            <a:lvl1pPr marL="0" indent="0">
              <a:buNone/>
              <a:defRPr/>
            </a:lvl1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Presentation Title</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866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a:t>Presentation Title</a:t>
            </a:r>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233236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a:t>Presentation Title</a:t>
            </a:r>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708489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a:t>20XX</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a:t>Presentation Title</a:t>
            </a:r>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765163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a:t>20XX</a:t>
            </a:r>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a:t>Presentation Title</a:t>
            </a:r>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9718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A8464DCA-A9BF-A892-3059-84E13570D01E}"/>
              </a:ext>
              <a:ext uri="{C183D7F6-B498-43B3-948B-1728B52AA6E4}">
                <adec:decorative xmlns:adec="http://schemas.microsoft.com/office/drawing/2017/decorative" val="1"/>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0702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a:t>20XX</a:t>
            </a:r>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5264630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a:t>20XX</a:t>
            </a:r>
            <a:endParaRPr lang="en-US" dirty="0"/>
          </a:p>
        </p:txBody>
      </p:sp>
      <p:sp>
        <p:nvSpPr>
          <p:cNvPr id="6" name="Footer Placeholder 5"/>
          <p:cNvSpPr>
            <a:spLocks noGrp="1"/>
          </p:cNvSpPr>
          <p:nvPr>
            <p:ph type="ftr" sz="quarter" idx="11"/>
          </p:nvPr>
        </p:nvSpPr>
        <p:spPr>
          <a:xfrm>
            <a:off x="1097279" y="6446838"/>
            <a:ext cx="6818262" cy="365125"/>
          </a:xfrm>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06775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a:t>20XX</a:t>
            </a:r>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560720"/>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 id="2147483782" r:id="rId18"/>
    <p:sldLayoutId id="2147483783" r:id="rId19"/>
    <p:sldLayoutId id="2147483784" r:id="rId20"/>
    <p:sldLayoutId id="2147483785" r:id="rId21"/>
    <p:sldLayoutId id="2147483786" r:id="rId22"/>
    <p:sldLayoutId id="2147483787" r:id="rId23"/>
    <p:sldLayoutId id="2147483788" r:id="rId24"/>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8.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24.xml"/><Relationship Id="rId5" Type="http://schemas.openxmlformats.org/officeDocument/2006/relationships/hyperlink" Target="https://justculture.hqca.ca/overcoming-barriers-to-a-just-culture/" TargetMode="External"/><Relationship Id="rId4" Type="http://schemas.openxmlformats.org/officeDocument/2006/relationships/hyperlink" Target="https://www.ncbi.nlm.nih.gov/pmc/articles/PMC10186448/#s4titl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5.xml"/><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 group of people sitting at a table">
            <a:extLst>
              <a:ext uri="{FF2B5EF4-FFF2-40B4-BE49-F238E27FC236}">
                <a16:creationId xmlns:a16="http://schemas.microsoft.com/office/drawing/2014/main" id="{6BEAD192-141F-FDDE-021B-8674B81EECD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13" r="13"/>
          <a:stretch/>
        </p:blipFill>
        <p:spPr/>
      </p:pic>
      <p:sp>
        <p:nvSpPr>
          <p:cNvPr id="6" name="Title 5">
            <a:extLst>
              <a:ext uri="{FF2B5EF4-FFF2-40B4-BE49-F238E27FC236}">
                <a16:creationId xmlns:a16="http://schemas.microsoft.com/office/drawing/2014/main" id="{8C834208-78D3-55FF-0568-AC7434753C76}"/>
              </a:ext>
            </a:extLst>
          </p:cNvPr>
          <p:cNvSpPr>
            <a:spLocks noGrp="1"/>
          </p:cNvSpPr>
          <p:nvPr>
            <p:ph type="ctrTitle"/>
          </p:nvPr>
        </p:nvSpPr>
        <p:spPr/>
        <p:txBody>
          <a:bodyPr/>
          <a:lstStyle/>
          <a:p>
            <a:r>
              <a:rPr lang="en-US" dirty="0"/>
              <a:t>A ‘just’ culture overview</a:t>
            </a:r>
            <a:br>
              <a:rPr lang="en-US" dirty="0"/>
            </a:br>
            <a:r>
              <a:rPr lang="en-US" sz="2400" dirty="0"/>
              <a:t>presented by: Jaci Brown </a:t>
            </a:r>
          </a:p>
        </p:txBody>
      </p:sp>
    </p:spTree>
    <p:extLst>
      <p:ext uri="{BB962C8B-B14F-4D97-AF65-F5344CB8AC3E}">
        <p14:creationId xmlns:p14="http://schemas.microsoft.com/office/powerpoint/2010/main" val="2076879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4" name="Straight Connector 13">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14" descr="Office clerk searching for files">
            <a:extLst>
              <a:ext uri="{FF2B5EF4-FFF2-40B4-BE49-F238E27FC236}">
                <a16:creationId xmlns:a16="http://schemas.microsoft.com/office/drawing/2014/main" id="{08637BD7-EBE7-9B0F-2D96-E02697A450F5}"/>
              </a:ext>
            </a:extLst>
          </p:cNvPr>
          <p:cNvPicPr>
            <a:picLocks noGrp="1" noChangeAspect="1"/>
          </p:cNvPicPr>
          <p:nvPr>
            <p:ph sz="quarter" idx="15"/>
          </p:nvPr>
        </p:nvPicPr>
        <p:blipFill rotWithShape="1">
          <a:blip r:embed="rId3" cstate="print">
            <a:alphaModFix amt="35000"/>
            <a:extLst>
              <a:ext uri="{28A0092B-C50C-407E-A947-70E740481C1C}">
                <a14:useLocalDpi xmlns:a14="http://schemas.microsoft.com/office/drawing/2010/main"/>
              </a:ext>
            </a:extLst>
          </a:blip>
          <a:srcRect t="18182"/>
          <a:stretch/>
        </p:blipFill>
        <p:spPr>
          <a:xfrm>
            <a:off x="-1" y="-2"/>
            <a:ext cx="12191999" cy="6858000"/>
          </a:xfrm>
          <a:prstGeom prst="rect">
            <a:avLst/>
          </a:prstGeom>
        </p:spPr>
      </p:pic>
      <p:sp>
        <p:nvSpPr>
          <p:cNvPr id="2" name="Title 1">
            <a:extLst>
              <a:ext uri="{FF2B5EF4-FFF2-40B4-BE49-F238E27FC236}">
                <a16:creationId xmlns:a16="http://schemas.microsoft.com/office/drawing/2014/main" id="{5A5416DB-BC4C-330B-1179-90F5684F6C18}"/>
              </a:ext>
            </a:extLst>
          </p:cNvPr>
          <p:cNvSpPr>
            <a:spLocks noGrp="1"/>
          </p:cNvSpPr>
          <p:nvPr>
            <p:ph type="title"/>
          </p:nvPr>
        </p:nvSpPr>
        <p:spPr>
          <a:xfrm>
            <a:off x="5459582" y="521595"/>
            <a:ext cx="5696097" cy="1691904"/>
          </a:xfrm>
        </p:spPr>
        <p:txBody>
          <a:bodyPr vert="horz" lIns="91440" tIns="45720" rIns="91440" bIns="45720" rtlCol="0" anchor="b">
            <a:normAutofit/>
          </a:bodyPr>
          <a:lstStyle/>
          <a:p>
            <a:r>
              <a:rPr lang="en-US" b="1" dirty="0"/>
              <a:t>Obstacles </a:t>
            </a:r>
          </a:p>
        </p:txBody>
      </p:sp>
      <p:sp>
        <p:nvSpPr>
          <p:cNvPr id="18" name="Rectangle 17">
            <a:extLst>
              <a:ext uri="{FF2B5EF4-FFF2-40B4-BE49-F238E27FC236}">
                <a16:creationId xmlns:a16="http://schemas.microsoft.com/office/drawing/2014/main" id="{5B3FFBAC-AB0F-448D-A038-E132C4CF53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939" y="1091146"/>
            <a:ext cx="3694176" cy="4581144"/>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19" descr="Three women brainstorming">
            <a:extLst>
              <a:ext uri="{FF2B5EF4-FFF2-40B4-BE49-F238E27FC236}">
                <a16:creationId xmlns:a16="http://schemas.microsoft.com/office/drawing/2014/main" id="{C5646C18-01E0-75C8-7655-4411D8143C91}"/>
              </a:ext>
            </a:extLst>
          </p:cNvPr>
          <p:cNvPicPr>
            <a:picLocks noGrp="1" noChangeAspect="1"/>
          </p:cNvPicPr>
          <p:nvPr>
            <p:ph sz="quarter" idx="16"/>
          </p:nvPr>
        </p:nvPicPr>
        <p:blipFill rotWithShape="1">
          <a:blip r:embed="rId4" cstate="print">
            <a:extLst>
              <a:ext uri="{28A0092B-C50C-407E-A947-70E740481C1C}">
                <a14:useLocalDpi xmlns:a14="http://schemas.microsoft.com/office/drawing/2010/main"/>
              </a:ext>
            </a:extLst>
          </a:blip>
          <a:srcRect l="33808" r="11833" b="-2"/>
          <a:stretch/>
        </p:blipFill>
        <p:spPr>
          <a:xfrm>
            <a:off x="1286934" y="1254281"/>
            <a:ext cx="3364187" cy="4254879"/>
          </a:xfrm>
          <a:prstGeom prst="rect">
            <a:avLst/>
          </a:prstGeom>
        </p:spPr>
      </p:pic>
      <p:cxnSp>
        <p:nvCxnSpPr>
          <p:cNvPr id="20" name="Straight Connector 19">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82992" y="2374385"/>
            <a:ext cx="55775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DF71E581-3C99-81DE-3F57-81E7595DC350}"/>
              </a:ext>
            </a:extLst>
          </p:cNvPr>
          <p:cNvSpPr>
            <a:spLocks noGrp="1"/>
          </p:cNvSpPr>
          <p:nvPr>
            <p:ph idx="1"/>
          </p:nvPr>
        </p:nvSpPr>
        <p:spPr>
          <a:xfrm>
            <a:off x="5459582" y="2535234"/>
            <a:ext cx="5696098" cy="3333857"/>
          </a:xfrm>
        </p:spPr>
        <p:txBody>
          <a:bodyPr vert="horz" lIns="0" tIns="45720" rIns="0" bIns="45720" rtlCol="0">
            <a:normAutofit/>
          </a:bodyPr>
          <a:lstStyle/>
          <a:p>
            <a:r>
              <a:rPr lang="en-US" dirty="0"/>
              <a:t>Many of the obstacles to a just culture involve the human nature to react emotionally, assign blame, and protect themselves. While not all inherently negative, some of these tendencies can get in the way of a just culture. </a:t>
            </a:r>
          </a:p>
        </p:txBody>
      </p:sp>
      <p:sp>
        <p:nvSpPr>
          <p:cNvPr id="22" name="Rectangle 21">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00868295"/>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613C2-6656-2A43-ABCE-B021D6A3530F}"/>
              </a:ext>
            </a:extLst>
          </p:cNvPr>
          <p:cNvSpPr>
            <a:spLocks noGrp="1"/>
          </p:cNvSpPr>
          <p:nvPr>
            <p:ph type="title"/>
          </p:nvPr>
        </p:nvSpPr>
        <p:spPr>
          <a:xfrm>
            <a:off x="933451" y="475148"/>
            <a:ext cx="3790949" cy="1696552"/>
          </a:xfrm>
        </p:spPr>
        <p:txBody>
          <a:bodyPr>
            <a:normAutofit/>
          </a:bodyPr>
          <a:lstStyle/>
          <a:p>
            <a:r>
              <a:rPr lang="en-US" sz="6000" dirty="0"/>
              <a:t>Blame</a:t>
            </a:r>
          </a:p>
        </p:txBody>
      </p:sp>
      <p:sp>
        <p:nvSpPr>
          <p:cNvPr id="13" name="Content Placeholder 12">
            <a:extLst>
              <a:ext uri="{FF2B5EF4-FFF2-40B4-BE49-F238E27FC236}">
                <a16:creationId xmlns:a16="http://schemas.microsoft.com/office/drawing/2014/main" id="{722309C3-D1EC-FAF3-C7BF-F5FF58E6BD33}"/>
              </a:ext>
            </a:extLst>
          </p:cNvPr>
          <p:cNvSpPr>
            <a:spLocks noGrp="1"/>
          </p:cNvSpPr>
          <p:nvPr>
            <p:ph sz="quarter" idx="18"/>
          </p:nvPr>
        </p:nvSpPr>
        <p:spPr>
          <a:xfrm>
            <a:off x="933451" y="2988428"/>
            <a:ext cx="6794626" cy="2332872"/>
          </a:xfrm>
        </p:spPr>
        <p:txBody>
          <a:bodyPr>
            <a:normAutofit/>
          </a:bodyPr>
          <a:lstStyle/>
          <a:p>
            <a:r>
              <a:rPr lang="en-US" sz="2000" kern="100" dirty="0">
                <a:effectLst/>
                <a:latin typeface="Aptos" panose="020B0004020202020204" pitchFamily="34" charset="0"/>
                <a:ea typeface="Aptos" panose="020B0004020202020204" pitchFamily="34" charset="0"/>
                <a:cs typeface="Times New Roman" panose="02020603050405020304" pitchFamily="18" charset="0"/>
              </a:rPr>
              <a:t>	</a:t>
            </a:r>
            <a:r>
              <a:rPr lang="en-US" kern="100" dirty="0">
                <a:effectLst/>
                <a:latin typeface="Aptos" panose="020B0004020202020204" pitchFamily="34" charset="0"/>
                <a:ea typeface="Aptos" panose="020B0004020202020204" pitchFamily="34" charset="0"/>
                <a:cs typeface="Times New Roman" panose="02020603050405020304" pitchFamily="18" charset="0"/>
              </a:rPr>
              <a:t>Humans have a tendency to blame someone when something goes wrong, but its not helpful often. Use a process of fact gathering methodically for every circumstance. Remember that hindsight isn’t helpful, and quick actions are often forced. [2]</a:t>
            </a:r>
          </a:p>
          <a:p>
            <a:endParaRPr lang="en-US" sz="2000" dirty="0"/>
          </a:p>
        </p:txBody>
      </p:sp>
    </p:spTree>
    <p:extLst>
      <p:ext uri="{BB962C8B-B14F-4D97-AF65-F5344CB8AC3E}">
        <p14:creationId xmlns:p14="http://schemas.microsoft.com/office/powerpoint/2010/main" val="1948030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26D7E-EC6D-4B21-BCCC-32A29B9B2B33}"/>
              </a:ext>
            </a:extLst>
          </p:cNvPr>
          <p:cNvSpPr>
            <a:spLocks noGrp="1"/>
          </p:cNvSpPr>
          <p:nvPr>
            <p:ph type="title"/>
          </p:nvPr>
        </p:nvSpPr>
        <p:spPr/>
        <p:txBody>
          <a:bodyPr/>
          <a:lstStyle/>
          <a:p>
            <a:r>
              <a:rPr lang="en-US" dirty="0"/>
              <a:t>Outcome bias</a:t>
            </a:r>
          </a:p>
        </p:txBody>
      </p:sp>
      <p:sp>
        <p:nvSpPr>
          <p:cNvPr id="4" name="Table Placeholder 3">
            <a:extLst>
              <a:ext uri="{FF2B5EF4-FFF2-40B4-BE49-F238E27FC236}">
                <a16:creationId xmlns:a16="http://schemas.microsoft.com/office/drawing/2014/main" id="{5B118CBC-B4C4-EE62-CA18-CA7ED1233E95}"/>
              </a:ext>
            </a:extLst>
          </p:cNvPr>
          <p:cNvSpPr>
            <a:spLocks noGrp="1"/>
          </p:cNvSpPr>
          <p:nvPr>
            <p:ph type="tbl" sz="quarter" idx="13"/>
          </p:nvPr>
        </p:nvSpPr>
        <p:spPr>
          <a:xfrm>
            <a:off x="1577657" y="2376933"/>
            <a:ext cx="8302943" cy="2893567"/>
          </a:xfrm>
          <a:solidFill>
            <a:schemeClr val="tx1"/>
          </a:solidFill>
        </p:spPr>
        <p:txBody>
          <a:bodyPr/>
          <a:lstStyle/>
          <a:p>
            <a:r>
              <a:rPr lang="en-US" sz="2400" dirty="0">
                <a:solidFill>
                  <a:schemeClr val="bg1"/>
                </a:solidFill>
              </a:rPr>
              <a:t>	Outcome bias comes from </a:t>
            </a:r>
            <a:r>
              <a:rPr lang="en-US" sz="2400" kern="100" dirty="0">
                <a:solidFill>
                  <a:schemeClr val="bg1"/>
                </a:solidFill>
                <a:effectLst/>
                <a:latin typeface="Aptos" panose="020B0004020202020204" pitchFamily="34" charset="0"/>
                <a:ea typeface="Aptos" panose="020B0004020202020204" pitchFamily="34" charset="0"/>
                <a:cs typeface="Times New Roman" panose="02020603050405020304" pitchFamily="18" charset="0"/>
              </a:rPr>
              <a:t>using the severity of the issue/outcome as justification for increased punishment. To assess without outcome bias, separate the individual’s actions from the outcome. Would a similar skill leveled employee make the same decision? Was the action correct despite the overall event outcome? [2]</a:t>
            </a:r>
          </a:p>
          <a:p>
            <a:endParaRPr lang="en-US" dirty="0">
              <a:solidFill>
                <a:schemeClr val="bg1"/>
              </a:solidFill>
            </a:endParaRPr>
          </a:p>
        </p:txBody>
      </p:sp>
    </p:spTree>
    <p:extLst>
      <p:ext uri="{BB962C8B-B14F-4D97-AF65-F5344CB8AC3E}">
        <p14:creationId xmlns:p14="http://schemas.microsoft.com/office/powerpoint/2010/main" val="2193031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3F65F-E87F-5B12-B39E-9C88751D2F51}"/>
              </a:ext>
            </a:extLst>
          </p:cNvPr>
          <p:cNvSpPr>
            <a:spLocks noGrp="1"/>
          </p:cNvSpPr>
          <p:nvPr>
            <p:ph type="title"/>
          </p:nvPr>
        </p:nvSpPr>
        <p:spPr>
          <a:xfrm>
            <a:off x="1138766" y="735583"/>
            <a:ext cx="3517567" cy="2093975"/>
          </a:xfrm>
        </p:spPr>
        <p:txBody>
          <a:bodyPr/>
          <a:lstStyle/>
          <a:p>
            <a:pPr algn="r"/>
            <a:r>
              <a:rPr lang="en-US" dirty="0"/>
              <a:t>Lack of  Transparency</a:t>
            </a:r>
          </a:p>
        </p:txBody>
      </p:sp>
      <p:sp>
        <p:nvSpPr>
          <p:cNvPr id="3" name="Content Placeholder 2">
            <a:extLst>
              <a:ext uri="{FF2B5EF4-FFF2-40B4-BE49-F238E27FC236}">
                <a16:creationId xmlns:a16="http://schemas.microsoft.com/office/drawing/2014/main" id="{4FE34D02-03F2-9748-55B9-23EDD0FD2AE8}"/>
              </a:ext>
            </a:extLst>
          </p:cNvPr>
          <p:cNvSpPr>
            <a:spLocks noGrp="1"/>
          </p:cNvSpPr>
          <p:nvPr>
            <p:ph idx="1"/>
          </p:nvPr>
        </p:nvSpPr>
        <p:spPr>
          <a:xfrm>
            <a:off x="4798584" y="3004950"/>
            <a:ext cx="5928344" cy="3064505"/>
          </a:xfrm>
        </p:spPr>
        <p:txBody>
          <a:bodyPr>
            <a:normAutofit/>
          </a:bodyPr>
          <a:lstStyle/>
          <a:p>
            <a:r>
              <a:rPr lang="en-US" sz="2400" dirty="0">
                <a:effectLst/>
                <a:latin typeface="Aptos" panose="020B0004020202020204" pitchFamily="34" charset="0"/>
                <a:ea typeface="Aptos" panose="020B0004020202020204" pitchFamily="34" charset="0"/>
                <a:cs typeface="Times New Roman" panose="02020603050405020304" pitchFamily="18" charset="0"/>
              </a:rPr>
              <a:t>	People should know what will happen in an investigation of failure. Knowing what will come will prevent fear of rash decisions from hiding the truth. It may also encourage more detail in the interviews as employees share the urge to learn from their mistakes so as not to repeat them. </a:t>
            </a:r>
            <a:endParaRPr lang="en-US" sz="2400" dirty="0"/>
          </a:p>
        </p:txBody>
      </p:sp>
    </p:spTree>
    <p:extLst>
      <p:ext uri="{BB962C8B-B14F-4D97-AF65-F5344CB8AC3E}">
        <p14:creationId xmlns:p14="http://schemas.microsoft.com/office/powerpoint/2010/main" val="3038139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72F2E42-521A-D602-A2F4-B157CC74DA78}"/>
              </a:ext>
            </a:extLst>
          </p:cNvPr>
          <p:cNvSpPr>
            <a:spLocks noGrp="1"/>
          </p:cNvSpPr>
          <p:nvPr>
            <p:ph type="pic" sz="quarter" idx="13"/>
          </p:nvPr>
        </p:nvSpPr>
        <p:spPr/>
        <p:txBody>
          <a:bodyPr/>
          <a:lstStyle/>
          <a:p>
            <a:endParaRPr lang="en-US" dirty="0"/>
          </a:p>
        </p:txBody>
      </p:sp>
      <p:sp>
        <p:nvSpPr>
          <p:cNvPr id="5" name="Title 4">
            <a:extLst>
              <a:ext uri="{FF2B5EF4-FFF2-40B4-BE49-F238E27FC236}">
                <a16:creationId xmlns:a16="http://schemas.microsoft.com/office/drawing/2014/main" id="{6C3A0534-5465-B4D7-2EDD-DE0254AD9D44}"/>
              </a:ext>
            </a:extLst>
          </p:cNvPr>
          <p:cNvSpPr>
            <a:spLocks noGrp="1"/>
          </p:cNvSpPr>
          <p:nvPr>
            <p:ph type="ctrTitle"/>
          </p:nvPr>
        </p:nvSpPr>
        <p:spPr>
          <a:xfrm>
            <a:off x="0" y="660401"/>
            <a:ext cx="7537703" cy="2926080"/>
          </a:xfrm>
        </p:spPr>
        <p:txBody>
          <a:bodyPr/>
          <a:lstStyle/>
          <a:p>
            <a:r>
              <a:rPr lang="en-US" dirty="0"/>
              <a:t>Inconsistent assessments</a:t>
            </a:r>
          </a:p>
        </p:txBody>
      </p:sp>
      <p:sp>
        <p:nvSpPr>
          <p:cNvPr id="8" name="TextBox 7">
            <a:extLst>
              <a:ext uri="{FF2B5EF4-FFF2-40B4-BE49-F238E27FC236}">
                <a16:creationId xmlns:a16="http://schemas.microsoft.com/office/drawing/2014/main" id="{04DADF4D-B821-A0A6-C22C-DD9F4DA4E4F8}"/>
              </a:ext>
            </a:extLst>
          </p:cNvPr>
          <p:cNvSpPr txBox="1"/>
          <p:nvPr/>
        </p:nvSpPr>
        <p:spPr>
          <a:xfrm>
            <a:off x="2959100" y="3896981"/>
            <a:ext cx="8572500" cy="1659493"/>
          </a:xfrm>
          <a:prstGeom prst="rect">
            <a:avLst/>
          </a:prstGeom>
          <a:noFill/>
        </p:spPr>
        <p:txBody>
          <a:bodyPr wrap="square" rtlCol="0">
            <a:spAutoFit/>
          </a:bodyPr>
          <a:lstStyle/>
          <a:p>
            <a:pPr marL="0" marR="0">
              <a:lnSpc>
                <a:spcPct val="107000"/>
              </a:lnSpc>
              <a:spcBef>
                <a:spcPts val="0"/>
              </a:spcBef>
              <a:spcAft>
                <a:spcPts val="800"/>
              </a:spcAft>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Inconsistency can unravel an entire just process. If investigations are not handled in an orderly, expected manner, reliance on the safety of a just culture may disappear. When the rules don’t apply equally to everyone, everyone else notices. </a:t>
            </a:r>
          </a:p>
        </p:txBody>
      </p:sp>
    </p:spTree>
    <p:extLst>
      <p:ext uri="{BB962C8B-B14F-4D97-AF65-F5344CB8AC3E}">
        <p14:creationId xmlns:p14="http://schemas.microsoft.com/office/powerpoint/2010/main" val="27102319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p:txBody>
          <a:bodyPr>
            <a:normAutofit/>
          </a:bodyPr>
          <a:lstStyle/>
          <a:p>
            <a:r>
              <a:rPr lang="en-US" dirty="0"/>
              <a:t>Reference</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l="4" r="4"/>
          <a:stretch/>
        </p:blipFill>
        <p:spPr/>
      </p:pic>
      <p:sp>
        <p:nvSpPr>
          <p:cNvPr id="3" name="Content Placeholder 2">
            <a:extLst>
              <a:ext uri="{FF2B5EF4-FFF2-40B4-BE49-F238E27FC236}">
                <a16:creationId xmlns:a16="http://schemas.microsoft.com/office/drawing/2014/main" id="{6E155294-59B0-43EB-94D1-0BF9E1754452}"/>
              </a:ext>
            </a:extLst>
          </p:cNvPr>
          <p:cNvSpPr>
            <a:spLocks noGrp="1"/>
          </p:cNvSpPr>
          <p:nvPr>
            <p:ph idx="1"/>
          </p:nvPr>
        </p:nvSpPr>
        <p:spPr>
          <a:xfrm>
            <a:off x="3765550" y="4368800"/>
            <a:ext cx="7651750" cy="1016000"/>
          </a:xfrm>
          <a:solidFill>
            <a:srgbClr val="F2F2F2">
              <a:alpha val="85882"/>
            </a:srgbClr>
          </a:solidFill>
        </p:spPr>
        <p:txBody>
          <a:bodyPr vert="horz" lIns="91440" tIns="45720" rIns="0" bIns="45720" rtlCol="0" anchor="t">
            <a:normAutofit/>
          </a:bodyPr>
          <a:lstStyle/>
          <a:p>
            <a:r>
              <a:rPr lang="en-US" sz="1800"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[1] </a:t>
            </a:r>
            <a:r>
              <a:rPr lang="en-US" sz="1800" u="sng"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https://www.ncbi.nlm.nih.gov/pmc/articles/PMC10186448/#s4title</a:t>
            </a:r>
            <a:endParaRPr lang="en-US" sz="1800"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p>
            <a:r>
              <a:rPr lang="en-US" sz="1800"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[2] </a:t>
            </a:r>
            <a:r>
              <a:rPr lang="en-US" sz="1800" u="sng"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https://justculture.hqca.ca/overcoming-barriers-to-a-just-culture/</a:t>
            </a:r>
            <a:r>
              <a:rPr lang="en-US" sz="1800"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rPr>
              <a:t> </a:t>
            </a:r>
          </a:p>
          <a:p>
            <a:endParaRPr lang="en-US" dirty="0"/>
          </a:p>
        </p:txBody>
      </p:sp>
    </p:spTree>
    <p:extLst>
      <p:ext uri="{BB962C8B-B14F-4D97-AF65-F5344CB8AC3E}">
        <p14:creationId xmlns:p14="http://schemas.microsoft.com/office/powerpoint/2010/main" val="850743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4E67-57A4-9825-9E94-C2B258A68C9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21C3D74-CBD0-AEEC-7CF1-ED875B10D2FB}"/>
              </a:ext>
            </a:extLst>
          </p:cNvPr>
          <p:cNvSpPr>
            <a:spLocks noGrp="1"/>
          </p:cNvSpPr>
          <p:nvPr>
            <p:ph idx="1"/>
          </p:nvPr>
        </p:nvSpPr>
        <p:spPr>
          <a:xfrm>
            <a:off x="1097281" y="2749607"/>
            <a:ext cx="10058399" cy="2371034"/>
          </a:xfrm>
        </p:spPr>
        <p:txBody>
          <a:bodyPr>
            <a:normAutofit lnSpcReduction="10000"/>
          </a:bodyPr>
          <a:lstStyle/>
          <a:p>
            <a:r>
              <a:rPr lang="en-US" dirty="0"/>
              <a:t>Introduction</a:t>
            </a:r>
          </a:p>
          <a:p>
            <a:r>
              <a:rPr lang="en-US" dirty="0"/>
              <a:t>Understanding the goal</a:t>
            </a:r>
          </a:p>
          <a:p>
            <a:r>
              <a:rPr lang="en-US" dirty="0"/>
              <a:t>Obstacles to success</a:t>
            </a:r>
          </a:p>
          <a:p>
            <a:r>
              <a:rPr lang="en-US" dirty="0"/>
              <a:t>References</a:t>
            </a:r>
          </a:p>
        </p:txBody>
      </p:sp>
    </p:spTree>
    <p:extLst>
      <p:ext uri="{BB962C8B-B14F-4D97-AF65-F5344CB8AC3E}">
        <p14:creationId xmlns:p14="http://schemas.microsoft.com/office/powerpoint/2010/main" val="3648163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standing in front of a group of people">
            <a:extLst>
              <a:ext uri="{FF2B5EF4-FFF2-40B4-BE49-F238E27FC236}">
                <a16:creationId xmlns:a16="http://schemas.microsoft.com/office/drawing/2014/main" id="{09326C02-AA2C-C412-E1A4-A2EAFAA84AEF}"/>
              </a:ext>
            </a:extLst>
          </p:cNvPr>
          <p:cNvPicPr>
            <a:picLocks noGrp="1" noChangeAspect="1"/>
          </p:cNvPicPr>
          <p:nvPr>
            <p:ph type="pic" sz="quarter" idx="13"/>
          </p:nvPr>
        </p:nvPicPr>
        <p:blipFill>
          <a:blip r:embed="rId3"/>
          <a:srcRect l="7" r="7"/>
          <a:stretch/>
        </p:blipFill>
        <p:spPr/>
      </p:pic>
      <p:sp>
        <p:nvSpPr>
          <p:cNvPr id="3" name="Title 2">
            <a:extLst>
              <a:ext uri="{FF2B5EF4-FFF2-40B4-BE49-F238E27FC236}">
                <a16:creationId xmlns:a16="http://schemas.microsoft.com/office/drawing/2014/main" id="{3F5278DA-6C8A-199D-CC43-831ACF8AF132}"/>
              </a:ext>
            </a:extLst>
          </p:cNvPr>
          <p:cNvSpPr>
            <a:spLocks noGrp="1"/>
          </p:cNvSpPr>
          <p:nvPr>
            <p:ph type="ctrTitle"/>
          </p:nvPr>
        </p:nvSpPr>
        <p:spPr/>
        <p:txBody>
          <a:bodyPr bIns="548640" anchor="b" anchorCtr="0"/>
          <a:lstStyle/>
          <a:p>
            <a:r>
              <a:rPr lang="en-US" dirty="0"/>
              <a:t>What do we mean by ‘just’?</a:t>
            </a:r>
          </a:p>
        </p:txBody>
      </p:sp>
    </p:spTree>
    <p:extLst>
      <p:ext uri="{BB962C8B-B14F-4D97-AF65-F5344CB8AC3E}">
        <p14:creationId xmlns:p14="http://schemas.microsoft.com/office/powerpoint/2010/main" val="2972507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5EE49-D1D1-AC61-F6C4-AA6B07CA6400}"/>
              </a:ext>
            </a:extLst>
          </p:cNvPr>
          <p:cNvSpPr>
            <a:spLocks noGrp="1"/>
          </p:cNvSpPr>
          <p:nvPr>
            <p:ph type="title"/>
          </p:nvPr>
        </p:nvSpPr>
        <p:spPr>
          <a:xfrm>
            <a:off x="1065212" y="4609578"/>
            <a:ext cx="10058400" cy="690465"/>
          </a:xfrm>
        </p:spPr>
        <p:txBody>
          <a:bodyPr>
            <a:noAutofit/>
          </a:bodyPr>
          <a:lstStyle/>
          <a:p>
            <a:r>
              <a:rPr lang="en-US" dirty="0"/>
              <a:t>Comparing research</a:t>
            </a:r>
          </a:p>
        </p:txBody>
      </p:sp>
      <p:sp>
        <p:nvSpPr>
          <p:cNvPr id="3" name="Subtitle 2">
            <a:extLst>
              <a:ext uri="{FF2B5EF4-FFF2-40B4-BE49-F238E27FC236}">
                <a16:creationId xmlns:a16="http://schemas.microsoft.com/office/drawing/2014/main" id="{96733048-22A9-D939-B26C-9E8EDF36E4FE}"/>
              </a:ext>
            </a:extLst>
          </p:cNvPr>
          <p:cNvSpPr>
            <a:spLocks noGrp="1"/>
          </p:cNvSpPr>
          <p:nvPr>
            <p:ph type="subTitle" idx="1"/>
          </p:nvPr>
        </p:nvSpPr>
        <p:spPr>
          <a:xfrm>
            <a:off x="914400" y="5300043"/>
            <a:ext cx="10209212" cy="1074253"/>
          </a:xfrm>
        </p:spPr>
        <p:txBody>
          <a:bodyPr>
            <a:normAutofit fontScale="92500" lnSpcReduction="10000"/>
          </a:bodyPr>
          <a:lstStyle/>
          <a:p>
            <a:r>
              <a:rPr lang="en-US" dirty="0"/>
              <a:t>An article recently published on BMJ Open Quality (A scientific/medical journal) produced a review of 16 professional articles, opinions, and databases reporting on just culture in the healthcare industry. [1]</a:t>
            </a:r>
          </a:p>
        </p:txBody>
      </p:sp>
      <p:pic>
        <p:nvPicPr>
          <p:cNvPr id="7" name="Picture Placeholder 7" descr="Business man sitting at a desk">
            <a:extLst>
              <a:ext uri="{FF2B5EF4-FFF2-40B4-BE49-F238E27FC236}">
                <a16:creationId xmlns:a16="http://schemas.microsoft.com/office/drawing/2014/main" id="{44F51528-7C6C-676D-62ED-40AB97D9C5F2}"/>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3" r="3"/>
          <a:stretch/>
        </p:blipFill>
        <p:spPr/>
      </p:pic>
      <p:pic>
        <p:nvPicPr>
          <p:cNvPr id="8" name="Picture Placeholder 9" descr="Handshake">
            <a:extLst>
              <a:ext uri="{FF2B5EF4-FFF2-40B4-BE49-F238E27FC236}">
                <a16:creationId xmlns:a16="http://schemas.microsoft.com/office/drawing/2014/main" id="{42986763-B4C8-5057-6222-0EC4939E7104}"/>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l="3" r="3"/>
          <a:stretch/>
        </p:blipFill>
        <p:spPr/>
      </p:pic>
      <p:pic>
        <p:nvPicPr>
          <p:cNvPr id="9" name="Picture Placeholder 11" descr="A group of people meeting in a room and writing">
            <a:extLst>
              <a:ext uri="{FF2B5EF4-FFF2-40B4-BE49-F238E27FC236}">
                <a16:creationId xmlns:a16="http://schemas.microsoft.com/office/drawing/2014/main" id="{140AE90F-CD65-3895-59E8-B7606863E8F6}"/>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t="87" b="87"/>
          <a:stretch/>
        </p:blipFill>
        <p:spPr/>
      </p:pic>
    </p:spTree>
    <p:extLst>
      <p:ext uri="{BB962C8B-B14F-4D97-AF65-F5344CB8AC3E}">
        <p14:creationId xmlns:p14="http://schemas.microsoft.com/office/powerpoint/2010/main" val="1435895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06819-AA5B-295D-8572-4858952DAE71}"/>
              </a:ext>
            </a:extLst>
          </p:cNvPr>
          <p:cNvSpPr>
            <a:spLocks noGrp="1"/>
          </p:cNvSpPr>
          <p:nvPr>
            <p:ph type="title"/>
          </p:nvPr>
        </p:nvSpPr>
        <p:spPr/>
        <p:txBody>
          <a:bodyPr/>
          <a:lstStyle/>
          <a:p>
            <a:r>
              <a:rPr lang="en-US" dirty="0"/>
              <a:t>Overarching themes</a:t>
            </a:r>
          </a:p>
        </p:txBody>
      </p:sp>
      <p:sp>
        <p:nvSpPr>
          <p:cNvPr id="3" name="Content Placeholder 2">
            <a:extLst>
              <a:ext uri="{FF2B5EF4-FFF2-40B4-BE49-F238E27FC236}">
                <a16:creationId xmlns:a16="http://schemas.microsoft.com/office/drawing/2014/main" id="{4FA83709-886B-3B06-E9F0-11D361B52E6D}"/>
              </a:ext>
            </a:extLst>
          </p:cNvPr>
          <p:cNvSpPr>
            <a:spLocks noGrp="1"/>
          </p:cNvSpPr>
          <p:nvPr>
            <p:ph idx="1"/>
          </p:nvPr>
        </p:nvSpPr>
        <p:spPr/>
        <p:txBody>
          <a:bodyPr>
            <a:normAutofit/>
          </a:bodyPr>
          <a:lstStyle/>
          <a:p>
            <a:r>
              <a:rPr lang="en-US" dirty="0"/>
              <a:t>Their research yielded four reoccurring themes across the data: Strong leadership, education and training, accountability, and open communication. The conclusion of the review leading to a wide summary outline of ideal just culture by top professionals in a mission critical environment. Overall themes can be applied directly to software while details differ.  [1]</a:t>
            </a:r>
          </a:p>
        </p:txBody>
      </p:sp>
    </p:spTree>
    <p:extLst>
      <p:ext uri="{BB962C8B-B14F-4D97-AF65-F5344CB8AC3E}">
        <p14:creationId xmlns:p14="http://schemas.microsoft.com/office/powerpoint/2010/main" val="166673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B207F5D-5F40-264B-0403-3682CB3DC65D}"/>
              </a:ext>
            </a:extLst>
          </p:cNvPr>
          <p:cNvSpPr>
            <a:spLocks noGrp="1"/>
          </p:cNvSpPr>
          <p:nvPr>
            <p:ph type="ctrTitle"/>
          </p:nvPr>
        </p:nvSpPr>
        <p:spPr>
          <a:xfrm>
            <a:off x="364643" y="-159875"/>
            <a:ext cx="5731357" cy="2251048"/>
          </a:xfrm>
          <a:noFill/>
        </p:spPr>
        <p:txBody>
          <a:bodyPr vert="horz" lIns="91440" tIns="45720" rIns="91440" bIns="45720" rtlCol="0" anchor="b" anchorCtr="0">
            <a:normAutofit/>
          </a:bodyPr>
          <a:lstStyle/>
          <a:p>
            <a:r>
              <a:rPr lang="en-US" sz="6000" dirty="0">
                <a:solidFill>
                  <a:schemeClr val="tx1">
                    <a:lumMod val="85000"/>
                    <a:lumOff val="15000"/>
                  </a:schemeClr>
                </a:solidFill>
              </a:rPr>
              <a:t>Education and training: </a:t>
            </a:r>
          </a:p>
        </p:txBody>
      </p:sp>
      <p:sp>
        <p:nvSpPr>
          <p:cNvPr id="4" name="Subtitle 3">
            <a:extLst>
              <a:ext uri="{FF2B5EF4-FFF2-40B4-BE49-F238E27FC236}">
                <a16:creationId xmlns:a16="http://schemas.microsoft.com/office/drawing/2014/main" id="{44B5DA33-D8F1-18AD-FDB2-F6C8B3E0ACA1}"/>
              </a:ext>
            </a:extLst>
          </p:cNvPr>
          <p:cNvSpPr>
            <a:spLocks noGrp="1"/>
          </p:cNvSpPr>
          <p:nvPr>
            <p:ph type="subTitle" idx="1"/>
          </p:nvPr>
        </p:nvSpPr>
        <p:spPr>
          <a:xfrm>
            <a:off x="427558" y="2178903"/>
            <a:ext cx="6672957" cy="1838328"/>
          </a:xfrm>
          <a:ln>
            <a:noFill/>
          </a:ln>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p>
            <a:r>
              <a:rPr lang="en-US" dirty="0">
                <a:ln w="0">
                  <a:noFill/>
                </a:ln>
                <a:solidFill>
                  <a:schemeClr val="tx1"/>
                </a:solidFill>
              </a:rPr>
              <a:t>After</a:t>
            </a:r>
            <a:r>
              <a:rPr lang="en-US" dirty="0">
                <a:ln w="0"/>
                <a:solidFill>
                  <a:schemeClr val="tx1"/>
                </a:solidFill>
              </a:rPr>
              <a:t> the new procedure for critical reviews is finalized, inform everyone. Layout the plan of action for response interviews, taking responsibility, and gathering data. [1]</a:t>
            </a:r>
          </a:p>
        </p:txBody>
      </p:sp>
      <p:cxnSp>
        <p:nvCxnSpPr>
          <p:cNvPr id="16" name="Straight Connector 15">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Content Placeholder 8" descr="Business team brainstorming">
            <a:extLst>
              <a:ext uri="{FF2B5EF4-FFF2-40B4-BE49-F238E27FC236}">
                <a16:creationId xmlns:a16="http://schemas.microsoft.com/office/drawing/2014/main" id="{424B3BE0-07C0-D05C-0B61-4BE33E9E08F6}"/>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l="16297"/>
          <a:stretch/>
        </p:blipFill>
        <p:spPr>
          <a:xfrm>
            <a:off x="7556686" y="1"/>
            <a:ext cx="4635315" cy="6857999"/>
          </a:xfrm>
          <a:prstGeom prst="rect">
            <a:avLst/>
          </a:prstGeom>
        </p:spPr>
      </p:pic>
    </p:spTree>
    <p:extLst>
      <p:ext uri="{BB962C8B-B14F-4D97-AF65-F5344CB8AC3E}">
        <p14:creationId xmlns:p14="http://schemas.microsoft.com/office/powerpoint/2010/main" val="3042288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4">
                                            <p:bg/>
                                          </p:spTgt>
                                        </p:tgtEl>
                                        <p:attrNameLst>
                                          <p:attrName>style.visibility</p:attrName>
                                        </p:attrNameLst>
                                      </p:cBhvr>
                                      <p:to>
                                        <p:strVal val="visible"/>
                                      </p:to>
                                    </p:set>
                                    <p:animEffect transition="in" filter="fade">
                                      <p:cBhvr>
                                        <p:cTn id="10" dur="400"/>
                                        <p:tgtEl>
                                          <p:spTgt spid="4">
                                            <p:bg/>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4">
                                            <p:txEl>
                                              <p:pRg st="0" end="0"/>
                                            </p:txEl>
                                          </p:spTgt>
                                        </p:tgtEl>
                                        <p:attrNameLst>
                                          <p:attrName>style.visibility</p:attrName>
                                        </p:attrNameLst>
                                      </p:cBhvr>
                                      <p:to>
                                        <p:strVal val="visible"/>
                                      </p:to>
                                    </p:set>
                                    <p:animEffect transition="in" filter="fade">
                                      <p:cBhvr>
                                        <p:cTn id="15" dur="4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build="p"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9AD8A-1DD0-5798-279E-723AFBF21AB2}"/>
              </a:ext>
            </a:extLst>
          </p:cNvPr>
          <p:cNvSpPr>
            <a:spLocks noGrp="1"/>
          </p:cNvSpPr>
          <p:nvPr>
            <p:ph type="title"/>
          </p:nvPr>
        </p:nvSpPr>
        <p:spPr/>
        <p:txBody>
          <a:bodyPr/>
          <a:lstStyle/>
          <a:p>
            <a:r>
              <a:rPr lang="en-US" dirty="0"/>
              <a:t>Strong leadership</a:t>
            </a:r>
          </a:p>
        </p:txBody>
      </p:sp>
      <p:sp>
        <p:nvSpPr>
          <p:cNvPr id="3" name="Content Placeholder 2">
            <a:extLst>
              <a:ext uri="{FF2B5EF4-FFF2-40B4-BE49-F238E27FC236}">
                <a16:creationId xmlns:a16="http://schemas.microsoft.com/office/drawing/2014/main" id="{8EDE50FB-473C-3BEA-8431-B03765A8981F}"/>
              </a:ext>
            </a:extLst>
          </p:cNvPr>
          <p:cNvSpPr>
            <a:spLocks noGrp="1"/>
          </p:cNvSpPr>
          <p:nvPr>
            <p:ph idx="1"/>
          </p:nvPr>
        </p:nvSpPr>
        <p:spPr>
          <a:xfrm>
            <a:off x="1097281" y="2183367"/>
            <a:ext cx="7871790" cy="3914850"/>
          </a:xfrm>
        </p:spPr>
        <p:txBody>
          <a:bodyPr/>
          <a:lstStyle/>
          <a:p>
            <a:r>
              <a:rPr lang="en-US" dirty="0"/>
              <a:t>Leadership must be willing to participate in taking accountability for their actions.</a:t>
            </a:r>
          </a:p>
          <a:p>
            <a:r>
              <a:rPr lang="en-US" dirty="0"/>
              <a:t>Demonstrating the process can also help strengthen belief in the safety a just culture can provide. </a:t>
            </a:r>
          </a:p>
          <a:p>
            <a:r>
              <a:rPr lang="en-US" dirty="0"/>
              <a:t>While this may still include consequences, the visibility and focus on preventing reoccurrences will help solidify the new intended culture. [1]</a:t>
            </a:r>
          </a:p>
        </p:txBody>
      </p:sp>
    </p:spTree>
    <p:extLst>
      <p:ext uri="{BB962C8B-B14F-4D97-AF65-F5344CB8AC3E}">
        <p14:creationId xmlns:p14="http://schemas.microsoft.com/office/powerpoint/2010/main" val="4288213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1CDF-C16E-D9FB-0490-6752F3BAC257}"/>
              </a:ext>
            </a:extLst>
          </p:cNvPr>
          <p:cNvSpPr>
            <a:spLocks noGrp="1"/>
          </p:cNvSpPr>
          <p:nvPr>
            <p:ph type="title"/>
          </p:nvPr>
        </p:nvSpPr>
        <p:spPr/>
        <p:txBody>
          <a:bodyPr/>
          <a:lstStyle/>
          <a:p>
            <a:r>
              <a:rPr lang="en-US" dirty="0"/>
              <a:t>Accountability</a:t>
            </a:r>
          </a:p>
        </p:txBody>
      </p:sp>
      <p:sp>
        <p:nvSpPr>
          <p:cNvPr id="4" name="Content Placeholder 3">
            <a:extLst>
              <a:ext uri="{FF2B5EF4-FFF2-40B4-BE49-F238E27FC236}">
                <a16:creationId xmlns:a16="http://schemas.microsoft.com/office/drawing/2014/main" id="{906F8E5A-CF7D-4AEA-7B11-1CF53A729837}"/>
              </a:ext>
            </a:extLst>
          </p:cNvPr>
          <p:cNvSpPr>
            <a:spLocks noGrp="1"/>
          </p:cNvSpPr>
          <p:nvPr>
            <p:ph idx="1"/>
          </p:nvPr>
        </p:nvSpPr>
        <p:spPr>
          <a:xfrm>
            <a:off x="1097280" y="2194560"/>
            <a:ext cx="9088341" cy="3754425"/>
          </a:xfrm>
        </p:spPr>
        <p:txBody>
          <a:bodyPr>
            <a:normAutofit/>
          </a:bodyPr>
          <a:lstStyle/>
          <a:p>
            <a:r>
              <a:rPr lang="en-US" sz="1800" dirty="0">
                <a:effectLst/>
                <a:latin typeface="Aptos" panose="020B0004020202020204" pitchFamily="34" charset="0"/>
                <a:ea typeface="Aptos" panose="020B0004020202020204" pitchFamily="34" charset="0"/>
                <a:cs typeface="Times New Roman" panose="02020603050405020304" pitchFamily="18" charset="0"/>
              </a:rPr>
              <a:t>	</a:t>
            </a:r>
            <a:r>
              <a:rPr lang="en-US" dirty="0">
                <a:effectLst/>
                <a:latin typeface="Aptos" panose="020B0004020202020204" pitchFamily="34" charset="0"/>
                <a:ea typeface="Aptos" panose="020B0004020202020204" pitchFamily="34" charset="0"/>
                <a:cs typeface="Times New Roman" panose="02020603050405020304" pitchFamily="18" charset="0"/>
              </a:rPr>
              <a:t>The shift from fear of reprimands and terminations over small errors will require a shift in mindset. Encouraging accountability helps everyone know what is expected of them. When the sense of accountability is shared across a group, the environment to report mistakes become more focused on quickly recovering and moving away from the mistake together. Accountability also forms a more solid picture of what success looks like in the organization, and even consequences for blatant disregard of rules, processes, etc. [1]</a:t>
            </a:r>
            <a:endParaRPr lang="en-US" dirty="0"/>
          </a:p>
        </p:txBody>
      </p:sp>
    </p:spTree>
    <p:extLst>
      <p:ext uri="{BB962C8B-B14F-4D97-AF65-F5344CB8AC3E}">
        <p14:creationId xmlns:p14="http://schemas.microsoft.com/office/powerpoint/2010/main" val="2651670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F1126C3-E8A2-3CD0-697D-746CFC43251C}"/>
              </a:ext>
            </a:extLst>
          </p:cNvPr>
          <p:cNvSpPr>
            <a:spLocks noGrp="1"/>
          </p:cNvSpPr>
          <p:nvPr>
            <p:ph type="title"/>
          </p:nvPr>
        </p:nvSpPr>
        <p:spPr/>
        <p:txBody>
          <a:bodyPr/>
          <a:lstStyle/>
          <a:p>
            <a:r>
              <a:rPr lang="en-US" dirty="0"/>
              <a:t>Open Communication</a:t>
            </a:r>
          </a:p>
        </p:txBody>
      </p:sp>
      <p:sp>
        <p:nvSpPr>
          <p:cNvPr id="4" name="Content Placeholder 3">
            <a:extLst>
              <a:ext uri="{FF2B5EF4-FFF2-40B4-BE49-F238E27FC236}">
                <a16:creationId xmlns:a16="http://schemas.microsoft.com/office/drawing/2014/main" id="{95581F12-B5F1-AD9D-7842-465D15B76F79}"/>
              </a:ext>
            </a:extLst>
          </p:cNvPr>
          <p:cNvSpPr>
            <a:spLocks noGrp="1"/>
          </p:cNvSpPr>
          <p:nvPr>
            <p:ph idx="1"/>
          </p:nvPr>
        </p:nvSpPr>
        <p:spPr>
          <a:xfrm>
            <a:off x="859818" y="2249633"/>
            <a:ext cx="10493982" cy="4417867"/>
          </a:xfrm>
        </p:spPr>
        <p:txBody>
          <a:bodyPr>
            <a:normAutofit/>
          </a:bodyPr>
          <a:lstStyle/>
          <a:p>
            <a:r>
              <a:rPr lang="en-US" sz="2400" dirty="0">
                <a:effectLst/>
                <a:latin typeface="Aptos" panose="020B0004020202020204" pitchFamily="34" charset="0"/>
                <a:ea typeface="Aptos" panose="020B0004020202020204" pitchFamily="34" charset="0"/>
                <a:cs typeface="Times New Roman" panose="02020603050405020304" pitchFamily="18" charset="0"/>
              </a:rPr>
              <a:t>	Creating a standard for open communication can go a long way to increasing the success of a just culture. Listening, withholding judgement and blame, and open forums for sharing can help advocate for a just environment as well. When all sides of incident feel free to share their viewpoints, it may become easier to see how or where an error occurred, perhaps as simple as in communication.[1]</a:t>
            </a:r>
            <a:endParaRPr lang="en-US" sz="2400" dirty="0"/>
          </a:p>
        </p:txBody>
      </p:sp>
    </p:spTree>
    <p:extLst>
      <p:ext uri="{BB962C8B-B14F-4D97-AF65-F5344CB8AC3E}">
        <p14:creationId xmlns:p14="http://schemas.microsoft.com/office/powerpoint/2010/main" val="769919368"/>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6FDF0338-C524-4CF6-9268-3569B65741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887178-918B-41B5-90B5-AF84E76A4227}">
  <ds:schemaRefs>
    <ds:schemaRef ds:uri="http://schemas.microsoft.com/sharepoint/v3/contenttype/forms"/>
  </ds:schemaRefs>
</ds:datastoreItem>
</file>

<file path=customXml/itemProps3.xml><?xml version="1.0" encoding="utf-8"?>
<ds:datastoreItem xmlns:ds="http://schemas.openxmlformats.org/officeDocument/2006/customXml" ds:itemID="{54E6FD3E-3033-4D44-9759-980DCC3E7F4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{01C5242C-4199-4C35-9BB8-D051DAAC79E2}tf22581678_win32</Template>
  <TotalTime>64</TotalTime>
  <Words>701</Words>
  <Application>Microsoft Office PowerPoint</Application>
  <PresentationFormat>Widescreen</PresentationFormat>
  <Paragraphs>47</Paragraphs>
  <Slides>15</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Arial</vt:lpstr>
      <vt:lpstr>Calibri</vt:lpstr>
      <vt:lpstr>Calibri Light</vt:lpstr>
      <vt:lpstr>RetrospectVTI</vt:lpstr>
      <vt:lpstr>A ‘just’ culture overview presented by: Jaci Brown </vt:lpstr>
      <vt:lpstr>Agenda</vt:lpstr>
      <vt:lpstr>What do we mean by ‘just’?</vt:lpstr>
      <vt:lpstr>Comparing research</vt:lpstr>
      <vt:lpstr>Overarching themes</vt:lpstr>
      <vt:lpstr>Education and training: </vt:lpstr>
      <vt:lpstr>Strong leadership</vt:lpstr>
      <vt:lpstr>Accountability</vt:lpstr>
      <vt:lpstr>Open Communication</vt:lpstr>
      <vt:lpstr>Obstacles </vt:lpstr>
      <vt:lpstr>Blame</vt:lpstr>
      <vt:lpstr>Outcome bias</vt:lpstr>
      <vt:lpstr>Lack of  Transparency</vt:lpstr>
      <vt:lpstr>Inconsistent assessments</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Jaci Brown</dc:creator>
  <cp:lastModifiedBy>Jaci Brown</cp:lastModifiedBy>
  <cp:revision>4</cp:revision>
  <dcterms:created xsi:type="dcterms:W3CDTF">2024-09-28T18:29:18Z</dcterms:created>
  <dcterms:modified xsi:type="dcterms:W3CDTF">2024-09-28T19:33:57Z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